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96" r:id="rId3"/>
    <p:sldId id="304" r:id="rId4"/>
    <p:sldId id="298" r:id="rId5"/>
    <p:sldId id="261" r:id="rId6"/>
    <p:sldId id="262" r:id="rId7"/>
    <p:sldId id="299" r:id="rId8"/>
    <p:sldId id="300" r:id="rId9"/>
    <p:sldId id="306" r:id="rId10"/>
    <p:sldId id="307" r:id="rId11"/>
    <p:sldId id="302" r:id="rId12"/>
    <p:sldId id="313" r:id="rId13"/>
    <p:sldId id="305" r:id="rId14"/>
    <p:sldId id="310" r:id="rId15"/>
    <p:sldId id="311" r:id="rId16"/>
    <p:sldId id="312"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 id="7" name="Microsoft Office User" initials="Office [7]" lastIdx="1" clrIdx="6">
    <p:extLst/>
  </p:cmAuthor>
  <p:cmAuthor id="8" name="Microsoft Office User" initials="Office [3] [2]" lastIdx="1" clrIdx="7">
    <p:extLst/>
  </p:cmAuthor>
  <p:cmAuthor id="9" name="Microsoft Office User" initials="Office [4] [2]" lastIdx="1" clrIdx="8">
    <p:extLst/>
  </p:cmAuthor>
  <p:cmAuthor id="10" name="Microsoft Office User" initials="Office [8]" lastIdx="1" clrIdx="9">
    <p:extLst/>
  </p:cmAuthor>
  <p:cmAuthor id="11" name="Microsoft Office User" initials="Office [2] [2]" lastIdx="1" clrIdx="10">
    <p:extLst/>
  </p:cmAuthor>
  <p:cmAuthor id="12" name="Microsoft Office User" initials="Office [3] [3]" lastIdx="1" clrIdx="11">
    <p:extLst/>
  </p:cmAuthor>
  <p:cmAuthor id="13" name="Microsoft Office User" initials="Office [4] [3]" lastIdx="1" clrIdx="12">
    <p:extLst/>
  </p:cmAuthor>
  <p:cmAuthor id="14" name="Microsoft Office User" initials="Office [8] [2]" lastIdx="1" clrIdx="13">
    <p:extLst/>
  </p:cmAuthor>
  <p:cmAuthor id="15" name="Microsoft Office User" initials="Office [2] [2] [2]" lastIdx="1" clrIdx="14">
    <p:extLst/>
  </p:cmAuthor>
  <p:cmAuthor id="16" name="Microsoft Office User" initials="Office [8] [2] [2]" lastIdx="1" clrIdx="15">
    <p:extLst/>
  </p:cmAuthor>
  <p:cmAuthor id="17" name="Microsoft Office User" initials="Office [2] [2] [2] [2]" lastIdx="1" clrIdx="16">
    <p:extLst/>
  </p:cmAuthor>
  <p:cmAuthor id="18" name="Microsoft Office User" initials="Office [3] [3] [2]" lastIdx="1" clrIdx="17">
    <p:extLst/>
  </p:cmAuthor>
  <p:cmAuthor id="19" name="Microsoft Office User" initials="Office [4] [3] [2]" lastIdx="1" clrIdx="18">
    <p:extLst/>
  </p:cmAuthor>
  <p:cmAuthor id="20" name="Microsoft Office User" initials="Office [8] [2] [2] [2]" lastIdx="1" clrIdx="19">
    <p:extLst/>
  </p:cmAuthor>
  <p:cmAuthor id="21" name="Microsoft Office User" initials="Office [2] [2] [2] [2] [2]" lastIdx="1" clrIdx="20">
    <p:extLst/>
  </p:cmAuthor>
  <p:cmAuthor id="22" name="Microsoft Office User" initials="Office [3] [3] [2] [2]" lastIdx="1" clrIdx="21">
    <p:extLst/>
  </p:cmAuthor>
  <p:cmAuthor id="23" name="Microsoft Office User" initials="Office [4] [3] [2] [2]" lastIdx="1" clrIdx="22">
    <p:extLst/>
  </p:cmAuthor>
  <p:cmAuthor id="24" name="Microsoft Office User" initials="Office [8] [2] [2] [2] [2]" lastIdx="1" clrIdx="23">
    <p:extLst/>
  </p:cmAuthor>
  <p:cmAuthor id="25" name="Microsoft Office User" initials="Office [2] [2] [2] [2] [2] [2]" lastIdx="1" clrIdx="24">
    <p:extLst/>
  </p:cmAuthor>
  <p:cmAuthor id="26" name="Microsoft Office User" initials="Office [8] [2] [2] [2] [3]" lastIdx="1" clrIdx="25">
    <p:extLst/>
  </p:cmAuthor>
  <p:cmAuthor id="27" name="Microsoft Office User" initials="Office [2] [2] [2] [2] [2] [3]" lastIdx="1" clrIdx="26">
    <p:extLst/>
  </p:cmAuthor>
  <p:cmAuthor id="28" name="Microsoft Office User" initials="Office [3] [3] [2] [2] [2]" lastIdx="1" clrIdx="27">
    <p:extLst/>
  </p:cmAuthor>
  <p:cmAuthor id="29" name="Microsoft Office User" initials="Office [4] [3] [2] [2] [2]" lastIdx="1" clrIdx="28">
    <p:extLst/>
  </p:cmAuthor>
  <p:cmAuthor id="30" name="Microsoft Office User" initials="Office [3] [3] [2] [2] [2] [2]" lastIdx="1" clrIdx="29">
    <p:extLst/>
  </p:cmAuthor>
  <p:cmAuthor id="31" name="Microsoft Office User" initials="Office [4] [3] [2] [2] [2] [2]" lastIdx="1" clrIdx="30">
    <p:extLst/>
  </p:cmAuthor>
  <p:cmAuthor id="32" name="Microsoft Office User" initials="Office [8] [2] [2] [2] [3] [2]" lastIdx="1" clrIdx="31">
    <p:extLst/>
  </p:cmAuthor>
  <p:cmAuthor id="33" name="Microsoft Office User" initials="Office [2] [2] [2] [2] [2] [3] [2]" lastIdx="1" clrIdx="32">
    <p:extLst/>
  </p:cmAuthor>
  <p:cmAuthor id="34" name="Microsoft Office User" initials="Office [3] [3] [2] [2] [2] [2] [2]" lastIdx="1" clrIdx="33">
    <p:extLst/>
  </p:cmAuthor>
  <p:cmAuthor id="35" name="Microsoft Office User" initials="Office [4] [3] [2] [2] [2] [2] [2]" lastIdx="1" clrIdx="3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B47AA6"/>
    <a:srgbClr val="E2CCDD"/>
    <a:srgbClr val="C394B8"/>
    <a:srgbClr val="BCC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3"/>
    <p:restoredTop sz="76232" autoAdjust="0"/>
  </p:normalViewPr>
  <p:slideViewPr>
    <p:cSldViewPr snapToGrid="0" snapToObjects="1">
      <p:cViewPr varScale="1">
        <p:scale>
          <a:sx n="96" d="100"/>
          <a:sy n="96" d="100"/>
        </p:scale>
        <p:origin x="17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DCD632D-680F-4770-9768-FAE28171D368}"/>
    <pc:docChg chg="modSld">
      <pc:chgData name="" userId="" providerId="" clId="Web-{4DCD632D-680F-4770-9768-FAE28171D368}" dt="2018-09-25T18:03:17.523" v="118" actId="20577"/>
      <pc:docMkLst>
        <pc:docMk/>
      </pc:docMkLst>
      <pc:sldChg chg="modSp">
        <pc:chgData name="" userId="" providerId="" clId="Web-{4DCD632D-680F-4770-9768-FAE28171D368}" dt="2018-09-25T17:56:03.460" v="86" actId="20577"/>
        <pc:sldMkLst>
          <pc:docMk/>
          <pc:sldMk cId="92852111" sldId="262"/>
        </pc:sldMkLst>
        <pc:spChg chg="mod">
          <ac:chgData name="" userId="" providerId="" clId="Web-{4DCD632D-680F-4770-9768-FAE28171D368}" dt="2018-09-25T17:56:03.460" v="86" actId="20577"/>
          <ac:spMkLst>
            <pc:docMk/>
            <pc:sldMk cId="92852111" sldId="262"/>
            <ac:spMk id="7" creationId="{00000000-0000-0000-0000-000000000000}"/>
          </ac:spMkLst>
        </pc:spChg>
      </pc:sldChg>
      <pc:sldChg chg="modSp delCm">
        <pc:chgData name="" userId="" providerId="" clId="Web-{4DCD632D-680F-4770-9768-FAE28171D368}" dt="2018-09-25T17:55:47.460" v="82" actId="20577"/>
        <pc:sldMkLst>
          <pc:docMk/>
          <pc:sldMk cId="3411489115" sldId="298"/>
        </pc:sldMkLst>
        <pc:spChg chg="mod">
          <ac:chgData name="" userId="" providerId="" clId="Web-{4DCD632D-680F-4770-9768-FAE28171D368}" dt="2018-09-25T17:55:47.460" v="82" actId="20577"/>
          <ac:spMkLst>
            <pc:docMk/>
            <pc:sldMk cId="3411489115" sldId="298"/>
            <ac:spMk id="3" creationId="{758CCDC7-ABC2-4A49-9C39-6EFB5C95B5F9}"/>
          </ac:spMkLst>
        </pc:spChg>
      </pc:sldChg>
      <pc:sldChg chg="modSp delCm">
        <pc:chgData name="" userId="" providerId="" clId="Web-{4DCD632D-680F-4770-9768-FAE28171D368}" dt="2018-09-25T18:03:17.523" v="117" actId="20577"/>
        <pc:sldMkLst>
          <pc:docMk/>
          <pc:sldMk cId="120853221" sldId="299"/>
        </pc:sldMkLst>
        <pc:spChg chg="mod">
          <ac:chgData name="" userId="" providerId="" clId="Web-{4DCD632D-680F-4770-9768-FAE28171D368}" dt="2018-09-25T18:03:17.523" v="117" actId="20577"/>
          <ac:spMkLst>
            <pc:docMk/>
            <pc:sldMk cId="120853221" sldId="299"/>
            <ac:spMk id="3" creationId="{758CCDC7-ABC2-4A49-9C39-6EFB5C95B5F9}"/>
          </ac:spMkLst>
        </pc:spChg>
      </pc:sldChg>
    </pc:docChg>
  </pc:docChgLst>
  <pc:docChgLst>
    <pc:chgData clId="Web-{8D83E498-2F69-4B4F-8272-9D9AD3F72116}"/>
    <pc:docChg chg="modSld">
      <pc:chgData name="" userId="" providerId="" clId="Web-{8D83E498-2F69-4B4F-8272-9D9AD3F72116}" dt="2018-09-25T18:23:44.617" v="318" actId="20577"/>
      <pc:docMkLst>
        <pc:docMk/>
      </pc:docMkLst>
      <pc:sldChg chg="modSp">
        <pc:chgData name="" userId="" providerId="" clId="Web-{8D83E498-2F69-4B4F-8272-9D9AD3F72116}" dt="2018-09-25T18:16:22.055" v="295" actId="20577"/>
        <pc:sldMkLst>
          <pc:docMk/>
          <pc:sldMk cId="1626536784" sldId="257"/>
        </pc:sldMkLst>
        <pc:spChg chg="mod">
          <ac:chgData name="" userId="" providerId="" clId="Web-{8D83E498-2F69-4B4F-8272-9D9AD3F72116}" dt="2018-09-25T18:16:22.055" v="295" actId="20577"/>
          <ac:spMkLst>
            <pc:docMk/>
            <pc:sldMk cId="1626536784" sldId="257"/>
            <ac:spMk id="3" creationId="{00000000-0000-0000-0000-000000000000}"/>
          </ac:spMkLst>
        </pc:spChg>
      </pc:sldChg>
      <pc:sldChg chg="modSp">
        <pc:chgData name="" userId="" providerId="" clId="Web-{8D83E498-2F69-4B4F-8272-9D9AD3F72116}" dt="2018-09-25T18:14:58.758" v="260" actId="14100"/>
        <pc:sldMkLst>
          <pc:docMk/>
          <pc:sldMk cId="717417592" sldId="306"/>
        </pc:sldMkLst>
        <pc:spChg chg="mod">
          <ac:chgData name="" userId="" providerId="" clId="Web-{8D83E498-2F69-4B4F-8272-9D9AD3F72116}" dt="2018-09-25T18:14:58.758" v="260" actId="14100"/>
          <ac:spMkLst>
            <pc:docMk/>
            <pc:sldMk cId="717417592" sldId="306"/>
            <ac:spMk id="3" creationId="{81070568-AFCB-4338-BC18-D6012B100678}"/>
          </ac:spMkLst>
        </pc:spChg>
        <pc:spChg chg="mod">
          <ac:chgData name="" userId="" providerId="" clId="Web-{8D83E498-2F69-4B4F-8272-9D9AD3F72116}" dt="2018-09-25T18:10:45.726" v="26" actId="20577"/>
          <ac:spMkLst>
            <pc:docMk/>
            <pc:sldMk cId="717417592" sldId="306"/>
            <ac:spMk id="5" creationId="{47B0E110-0229-4859-9ED3-A9E0FDC2DE0C}"/>
          </ac:spMkLst>
        </pc:spChg>
      </pc:sldChg>
      <pc:sldChg chg="modSp">
        <pc:chgData name="" userId="" providerId="" clId="Web-{8D83E498-2F69-4B4F-8272-9D9AD3F72116}" dt="2018-09-25T18:14:47.945" v="258" actId="14100"/>
        <pc:sldMkLst>
          <pc:docMk/>
          <pc:sldMk cId="3645821001" sldId="307"/>
        </pc:sldMkLst>
        <pc:spChg chg="mod">
          <ac:chgData name="" userId="" providerId="" clId="Web-{8D83E498-2F69-4B4F-8272-9D9AD3F72116}" dt="2018-09-25T18:14:47.945" v="258" actId="14100"/>
          <ac:spMkLst>
            <pc:docMk/>
            <pc:sldMk cId="3645821001" sldId="307"/>
            <ac:spMk id="3" creationId="{81070568-AFCB-4338-BC18-D6012B100678}"/>
          </ac:spMkLst>
        </pc:spChg>
        <pc:spChg chg="mod">
          <ac:chgData name="" userId="" providerId="" clId="Web-{8D83E498-2F69-4B4F-8272-9D9AD3F72116}" dt="2018-09-25T18:10:36.976" v="21" actId="20577"/>
          <ac:spMkLst>
            <pc:docMk/>
            <pc:sldMk cId="3645821001" sldId="307"/>
            <ac:spMk id="5" creationId="{E8C9C46F-A0F2-4B45-AF52-66C9FAE48B0A}"/>
          </ac:spMkLst>
        </pc:spChg>
      </pc:sldChg>
      <pc:sldChg chg="modSp">
        <pc:chgData name="" userId="" providerId="" clId="Web-{8D83E498-2F69-4B4F-8272-9D9AD3F72116}" dt="2018-09-25T18:23:44.602" v="317" actId="20577"/>
        <pc:sldMkLst>
          <pc:docMk/>
          <pc:sldMk cId="2771046400" sldId="309"/>
        </pc:sldMkLst>
        <pc:spChg chg="mod">
          <ac:chgData name="" userId="" providerId="" clId="Web-{8D83E498-2F69-4B4F-8272-9D9AD3F72116}" dt="2018-09-25T18:23:44.602" v="317" actId="20577"/>
          <ac:spMkLst>
            <pc:docMk/>
            <pc:sldMk cId="2771046400" sldId="309"/>
            <ac:spMk id="6" creationId="{B5C24BCF-8364-4E09-9D26-4904E9F34E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89457-16B5-D649-A7EC-7B8CF57F9282}" type="datetimeFigureOut">
              <a:rPr lang="en-US" smtClean="0"/>
              <a:t>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9EAE5-02F7-ED42-9310-E9CF14A5626A}" type="slidenum">
              <a:rPr lang="en-US" smtClean="0"/>
              <a:t>‹#›</a:t>
            </a:fld>
            <a:endParaRPr lang="en-US"/>
          </a:p>
        </p:txBody>
      </p:sp>
    </p:spTree>
    <p:extLst>
      <p:ext uri="{BB962C8B-B14F-4D97-AF65-F5344CB8AC3E}">
        <p14:creationId xmlns:p14="http://schemas.microsoft.com/office/powerpoint/2010/main" val="188438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a:t>
            </a:fld>
            <a:endParaRPr lang="en-US" dirty="0"/>
          </a:p>
        </p:txBody>
      </p:sp>
    </p:spTree>
    <p:extLst>
      <p:ext uri="{BB962C8B-B14F-4D97-AF65-F5344CB8AC3E}">
        <p14:creationId xmlns:p14="http://schemas.microsoft.com/office/powerpoint/2010/main" val="193457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one of the key products of BBF are the recommendations generated to fill gaps that have been identified or confirmed via the benchmark and gear scores.</a:t>
            </a:r>
          </a:p>
          <a:p>
            <a:r>
              <a:rPr lang="en-US" dirty="0"/>
              <a:t>The recommendations propose actions that are meaningful and understood by key stakeholders and decision makers, and it is important that top priority recommendations to be clearly developed and highlighted for stakeholders at the 5</a:t>
            </a:r>
            <a:r>
              <a:rPr lang="en-US" baseline="30000" dirty="0"/>
              <a:t>th</a:t>
            </a:r>
            <a:r>
              <a:rPr lang="en-US" dirty="0"/>
              <a:t> meeting. </a:t>
            </a:r>
          </a:p>
          <a:p>
            <a:r>
              <a:rPr lang="en-US" dirty="0"/>
              <a:t>Therefore, we provide guidance on these important elements of BBF – both the development of recommendations and the identifying of top priority recommendations. </a:t>
            </a:r>
          </a:p>
        </p:txBody>
      </p:sp>
      <p:sp>
        <p:nvSpPr>
          <p:cNvPr id="4" name="Slide Number Placeholder 3"/>
          <p:cNvSpPr>
            <a:spLocks noGrp="1"/>
          </p:cNvSpPr>
          <p:nvPr>
            <p:ph type="sldNum" sz="quarter" idx="10"/>
          </p:nvPr>
        </p:nvSpPr>
        <p:spPr/>
        <p:txBody>
          <a:bodyPr/>
          <a:lstStyle/>
          <a:p>
            <a:fld id="{9949EAE5-02F7-ED42-9310-E9CF14A5626A}" type="slidenum">
              <a:rPr lang="en-US" smtClean="0"/>
              <a:t>2</a:t>
            </a:fld>
            <a:endParaRPr lang="en-US"/>
          </a:p>
        </p:txBody>
      </p:sp>
    </p:spTree>
    <p:extLst>
      <p:ext uri="{BB962C8B-B14F-4D97-AF65-F5344CB8AC3E}">
        <p14:creationId xmlns:p14="http://schemas.microsoft.com/office/powerpoint/2010/main" val="34007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where within the 5-meeting process the steps in recommendation development and prioritization take place. </a:t>
            </a:r>
          </a:p>
        </p:txBody>
      </p:sp>
      <p:sp>
        <p:nvSpPr>
          <p:cNvPr id="4" name="Slide Number Placeholder 3"/>
          <p:cNvSpPr>
            <a:spLocks noGrp="1"/>
          </p:cNvSpPr>
          <p:nvPr>
            <p:ph type="sldNum" sz="quarter" idx="10"/>
          </p:nvPr>
        </p:nvSpPr>
        <p:spPr/>
        <p:txBody>
          <a:bodyPr/>
          <a:lstStyle/>
          <a:p>
            <a:fld id="{9949EAE5-02F7-ED42-9310-E9CF14A5626A}" type="slidenum">
              <a:rPr lang="en-US" smtClean="0"/>
              <a:t>3</a:t>
            </a:fld>
            <a:endParaRPr lang="en-US"/>
          </a:p>
        </p:txBody>
      </p:sp>
    </p:spTree>
    <p:extLst>
      <p:ext uri="{BB962C8B-B14F-4D97-AF65-F5344CB8AC3E}">
        <p14:creationId xmlns:p14="http://schemas.microsoft.com/office/powerpoint/2010/main" val="279240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5</a:t>
            </a:fld>
            <a:endParaRPr lang="en-US"/>
          </a:p>
        </p:txBody>
      </p:sp>
    </p:spTree>
    <p:extLst>
      <p:ext uri="{BB962C8B-B14F-4D97-AF65-F5344CB8AC3E}">
        <p14:creationId xmlns:p14="http://schemas.microsoft.com/office/powerpoint/2010/main" val="166473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6</a:t>
            </a:fld>
            <a:endParaRPr lang="en-US"/>
          </a:p>
        </p:txBody>
      </p:sp>
    </p:spTree>
    <p:extLst>
      <p:ext uri="{BB962C8B-B14F-4D97-AF65-F5344CB8AC3E}">
        <p14:creationId xmlns:p14="http://schemas.microsoft.com/office/powerpoint/2010/main" val="120563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example is from Legislation and Policies gear team and it is related with the adoption of the Code. For this hypothetical country, we are assuming they have scored minimal progress for LPG4 and LPG5. So, one of the gaps identified by this gear team was related to the implementation of the Code. </a:t>
            </a:r>
          </a:p>
          <a:p>
            <a:r>
              <a:rPr lang="en-US" sz="1200" kern="1200" dirty="0">
                <a:solidFill>
                  <a:schemeClr val="tx1"/>
                </a:solidFill>
                <a:effectLst/>
                <a:latin typeface="+mn-lt"/>
                <a:ea typeface="+mn-ea"/>
                <a:cs typeface="+mn-cs"/>
              </a:rPr>
              <a:t>Based on their benchmark scores, between meeting 2 and 3, </a:t>
            </a:r>
            <a:r>
              <a:rPr lang="en-US" sz="1200" b="1" kern="1200" dirty="0">
                <a:solidFill>
                  <a:schemeClr val="tx1"/>
                </a:solidFill>
                <a:effectLst/>
                <a:latin typeface="+mn-lt"/>
                <a:ea typeface="+mn-ea"/>
                <a:cs typeface="+mn-cs"/>
              </a:rPr>
              <a:t>following the template provided (this template correspond to Appendix 1), </a:t>
            </a:r>
            <a:r>
              <a:rPr lang="en-US" sz="1200" kern="1200" dirty="0">
                <a:solidFill>
                  <a:schemeClr val="tx1"/>
                </a:solidFill>
                <a:effectLst/>
                <a:latin typeface="+mn-lt"/>
                <a:ea typeface="+mn-ea"/>
                <a:cs typeface="+mn-cs"/>
              </a:rPr>
              <a:t>gear team developed the initial recommendation. The Gear team discussed and write down a meaningful recommendation following the questions WHAT, WHY, WHEN, HOW – thinking about their country context and how they were envisioning the implementation of this recommendation. The HAVE question [</a:t>
            </a:r>
            <a:r>
              <a:rPr lang="en-US" sz="1200" b="1" kern="1200" dirty="0">
                <a:solidFill>
                  <a:schemeClr val="tx1"/>
                </a:solidFill>
                <a:effectLst/>
                <a:latin typeface="+mn-lt"/>
                <a:ea typeface="+mn-ea"/>
                <a:cs typeface="+mn-cs"/>
              </a:rPr>
              <a:t>read the slide</a:t>
            </a:r>
            <a:r>
              <a:rPr lang="en-US" sz="1200" kern="1200" dirty="0">
                <a:solidFill>
                  <a:schemeClr val="tx1"/>
                </a:solidFill>
                <a:effectLst/>
                <a:latin typeface="+mn-lt"/>
                <a:ea typeface="+mn-ea"/>
                <a:cs typeface="+mn-cs"/>
              </a:rPr>
              <a:t>] was answered using the Evidence Based Brief with the case-study from Vietnam that has similar barriers and gaps.</a:t>
            </a:r>
          </a:p>
          <a:p>
            <a:r>
              <a:rPr lang="en-US" sz="1200" kern="1200" dirty="0">
                <a:solidFill>
                  <a:schemeClr val="tx1"/>
                </a:solidFill>
                <a:effectLst/>
                <a:latin typeface="+mn-lt"/>
                <a:ea typeface="+mn-ea"/>
                <a:cs typeface="+mn-cs"/>
              </a:rPr>
              <a:t>Evidence Based Briefs are small case study that provide real world examples. They are not meant to be a systematic review but rather bring ideas on how recommendations can be translated into actions. They will be delivery together with the prioritization process and they are organized by gear.</a:t>
            </a:r>
          </a:p>
          <a:p>
            <a:r>
              <a:rPr lang="en-US" sz="1200" b="1" kern="1200" dirty="0">
                <a:solidFill>
                  <a:schemeClr val="tx1"/>
                </a:solidFill>
                <a:effectLst/>
                <a:latin typeface="+mn-lt"/>
                <a:ea typeface="+mn-ea"/>
                <a:cs typeface="+mn-cs"/>
              </a:rPr>
              <a:t>That said</a:t>
            </a:r>
            <a:r>
              <a:rPr lang="en-US" sz="1200" kern="1200" dirty="0">
                <a:solidFill>
                  <a:schemeClr val="tx1"/>
                </a:solidFill>
                <a:effectLst/>
                <a:latin typeface="+mn-lt"/>
                <a:ea typeface="+mn-ea"/>
                <a:cs typeface="+mn-cs"/>
              </a:rPr>
              <a:t>, the initial recommendation developed was [read slide for all the questions]. This recommendation was presented by the gear team at the third meeting for all committee members.</a:t>
            </a:r>
          </a:p>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13</a:t>
            </a:fld>
            <a:endParaRPr lang="en-US"/>
          </a:p>
        </p:txBody>
      </p:sp>
    </p:spTree>
    <p:extLst>
      <p:ext uri="{BB962C8B-B14F-4D97-AF65-F5344CB8AC3E}">
        <p14:creationId xmlns:p14="http://schemas.microsoft.com/office/powerpoint/2010/main" val="241441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meeting 3, based on discussion with the committee members, there was a suggestion to combine this initial recommendation from Legislation Gear team with one from Research and Evaluation gear team. Since both gear teams have provided similar recommendation. Country coordinator should take notes as you can </a:t>
            </a:r>
            <a:r>
              <a:rPr lang="en-US" sz="1200" kern="1200">
                <a:solidFill>
                  <a:schemeClr val="tx1"/>
                </a:solidFill>
                <a:effectLst/>
                <a:latin typeface="+mn-lt"/>
                <a:ea typeface="+mn-ea"/>
                <a:cs typeface="+mn-cs"/>
              </a:rPr>
              <a:t>see in </a:t>
            </a:r>
            <a:r>
              <a:rPr lang="en-US" sz="1200" kern="1200" dirty="0">
                <a:solidFill>
                  <a:schemeClr val="tx1"/>
                </a:solidFill>
                <a:effectLst/>
                <a:latin typeface="+mn-lt"/>
                <a:ea typeface="+mn-ea"/>
                <a:cs typeface="+mn-cs"/>
              </a:rPr>
              <a:t>red in this example. </a:t>
            </a:r>
          </a:p>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14</a:t>
            </a:fld>
            <a:endParaRPr lang="en-US"/>
          </a:p>
        </p:txBody>
      </p:sp>
    </p:spTree>
    <p:extLst>
      <p:ext uri="{BB962C8B-B14F-4D97-AF65-F5344CB8AC3E}">
        <p14:creationId xmlns:p14="http://schemas.microsoft.com/office/powerpoint/2010/main" val="227750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compiling all recommendations, country coordinator or director will prepare and send a survey using the templates in Appendix 1 and 3 </a:t>
            </a:r>
            <a:r>
              <a:rPr lang="en-US" sz="1200" b="1" kern="1200" dirty="0">
                <a:solidFill>
                  <a:schemeClr val="tx1"/>
                </a:solidFill>
                <a:effectLst/>
                <a:latin typeface="+mn-lt"/>
                <a:ea typeface="+mn-ea"/>
                <a:cs typeface="+mn-cs"/>
              </a:rPr>
              <a:t>(you can see Appendix 1 on the left side of slide and Appendix 3 at right side)</a:t>
            </a:r>
            <a:r>
              <a:rPr lang="en-US" sz="1200" kern="1200" dirty="0">
                <a:solidFill>
                  <a:schemeClr val="tx1"/>
                </a:solidFill>
                <a:effectLst/>
                <a:latin typeface="+mn-lt"/>
                <a:ea typeface="+mn-ea"/>
                <a:cs typeface="+mn-cs"/>
              </a:rPr>
              <a:t>. The survey will be sent to Committee members to grade each recommendation using 9 ended-closed questions related to effectiveness, affordability and feasibility. These questions have 4 options that will be graded.</a:t>
            </a:r>
          </a:p>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15</a:t>
            </a:fld>
            <a:endParaRPr lang="en-US"/>
          </a:p>
        </p:txBody>
      </p:sp>
    </p:spTree>
    <p:extLst>
      <p:ext uri="{BB962C8B-B14F-4D97-AF65-F5344CB8AC3E}">
        <p14:creationId xmlns:p14="http://schemas.microsoft.com/office/powerpoint/2010/main" val="331107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committee members completing the survey, starts step 3.  Previous to meeting 4, the coordinator or Director will compile the responses of committee members using an excel file template that has embed an algorithm to calculate recommendations grades.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meeting 4, coordinator or Director will present to committee members, the final grades of each recommendations.  As you can see </a:t>
            </a:r>
            <a:r>
              <a:rPr lang="en-US" sz="1200" b="1" kern="1200" dirty="0">
                <a:solidFill>
                  <a:schemeClr val="tx1"/>
                </a:solidFill>
                <a:effectLst/>
                <a:latin typeface="+mn-lt"/>
                <a:ea typeface="+mn-ea"/>
                <a:cs typeface="+mn-cs"/>
              </a:rPr>
              <a:t>on the top of the slide, </a:t>
            </a:r>
            <a:r>
              <a:rPr lang="en-US" sz="1200" kern="1200" dirty="0">
                <a:solidFill>
                  <a:schemeClr val="tx1"/>
                </a:solidFill>
                <a:effectLst/>
                <a:latin typeface="+mn-lt"/>
                <a:ea typeface="+mn-ea"/>
                <a:cs typeface="+mn-cs"/>
              </a:rPr>
              <a:t>individual grade and recommendation grade should be presented.  </a:t>
            </a:r>
          </a:p>
          <a:p>
            <a:endParaRPr lang="en-US" dirty="0"/>
          </a:p>
          <a:p>
            <a:r>
              <a:rPr lang="en-US" sz="1200" kern="1200" dirty="0">
                <a:solidFill>
                  <a:schemeClr val="tx1"/>
                </a:solidFill>
                <a:effectLst/>
                <a:latin typeface="+mn-lt"/>
                <a:ea typeface="+mn-ea"/>
                <a:cs typeface="+mn-cs"/>
              </a:rPr>
              <a:t>At this point it is expected that committee members reach consensus top priority recommendations. These can be done based on final grade for each recommendation but also considering committee members’ discussion and consensus.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each of those top priority recommendations, using the template provided (as you can see at the bottom of the slide) committee members should develop proposed actions to move forward with implementing this recommendation. This proposed actions will guide the dissemination and advocacy process of translating recommendations</a:t>
            </a:r>
            <a:r>
              <a:rPr lang="en-US" sz="1200" kern="1200" baseline="0" dirty="0">
                <a:solidFill>
                  <a:schemeClr val="tx1"/>
                </a:solidFill>
                <a:effectLst/>
                <a:latin typeface="+mn-lt"/>
                <a:ea typeface="+mn-ea"/>
                <a:cs typeface="+mn-cs"/>
              </a:rPr>
              <a:t> in</a:t>
            </a:r>
            <a:r>
              <a:rPr lang="en-US" sz="1200" kern="1200" dirty="0">
                <a:solidFill>
                  <a:schemeClr val="tx1"/>
                </a:solidFill>
                <a:effectLst/>
                <a:latin typeface="+mn-lt"/>
                <a:ea typeface="+mn-ea"/>
                <a:cs typeface="+mn-cs"/>
              </a:rPr>
              <a:t>to action AND it also can be used to monitor progress over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BBF committee has developed proposed actions for top priority recommendations. Committee members can plan and discuss on how this will be disseminated at meeting 5.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9EAE5-02F7-ED42-9310-E9CF14A5626A}" type="slidenum">
              <a:rPr lang="en-US" smtClean="0"/>
              <a:t>16</a:t>
            </a:fld>
            <a:endParaRPr lang="en-US"/>
          </a:p>
        </p:txBody>
      </p:sp>
    </p:spTree>
    <p:extLst>
      <p:ext uri="{BB962C8B-B14F-4D97-AF65-F5344CB8AC3E}">
        <p14:creationId xmlns:p14="http://schemas.microsoft.com/office/powerpoint/2010/main" val="283269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2014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20596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213566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2"/>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1"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2853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24550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89028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143603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194026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45117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19714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206624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E9C25-51DE-3546-844B-AE0C79BDB01E}" type="slidenum">
              <a:rPr lang="en-US" smtClean="0"/>
              <a:t>‹#›</a:t>
            </a:fld>
            <a:endParaRPr lang="en-US"/>
          </a:p>
        </p:txBody>
      </p:sp>
    </p:spTree>
    <p:extLst>
      <p:ext uri="{BB962C8B-B14F-4D97-AF65-F5344CB8AC3E}">
        <p14:creationId xmlns:p14="http://schemas.microsoft.com/office/powerpoint/2010/main" val="49372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E9C25-51DE-3546-844B-AE0C79BDB01E}" type="slidenum">
              <a:rPr lang="en-US" smtClean="0"/>
              <a:t>‹#›</a:t>
            </a:fld>
            <a:endParaRPr lang="en-US"/>
          </a:p>
        </p:txBody>
      </p:sp>
    </p:spTree>
    <p:extLst>
      <p:ext uri="{BB962C8B-B14F-4D97-AF65-F5344CB8AC3E}">
        <p14:creationId xmlns:p14="http://schemas.microsoft.com/office/powerpoint/2010/main" val="212703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F gears"/>
          <p:cNvPicPr/>
          <p:nvPr/>
        </p:nvPicPr>
        <p:blipFill>
          <a:blip r:embed="rId3">
            <a:extLst>
              <a:ext uri="{28A0092B-C50C-407E-A947-70E740481C1C}">
                <a14:useLocalDpi xmlns:a14="http://schemas.microsoft.com/office/drawing/2010/main" val="0"/>
              </a:ext>
            </a:extLst>
          </a:blip>
          <a:stretch>
            <a:fillRect/>
          </a:stretch>
        </p:blipFill>
        <p:spPr>
          <a:xfrm>
            <a:off x="8244350" y="3161126"/>
            <a:ext cx="3267700" cy="2682087"/>
          </a:xfrm>
          <a:prstGeom prst="rect">
            <a:avLst/>
          </a:prstGeom>
        </p:spPr>
      </p:pic>
      <p:sp>
        <p:nvSpPr>
          <p:cNvPr id="2" name="Rectangle 1" descr="footer"/>
          <p:cNvSpPr/>
          <p:nvPr/>
        </p:nvSpPr>
        <p:spPr>
          <a:xfrm>
            <a:off x="0" y="6008312"/>
            <a:ext cx="12192000" cy="892552"/>
          </a:xfrm>
          <a:prstGeom prst="rect">
            <a:avLst/>
          </a:prstGeom>
        </p:spPr>
        <p:txBody>
          <a:bodyPr wrap="square">
            <a:spAutoFit/>
          </a:bodyPr>
          <a:lstStyle/>
          <a:p>
            <a:pPr algn="ctr"/>
            <a:endParaRPr lang="en-US" sz="2600" dirty="0">
              <a:solidFill>
                <a:schemeClr val="bg1"/>
              </a:solidFill>
              <a:latin typeface="Calibri" charset="0"/>
              <a:ea typeface="Calibri" charset="0"/>
              <a:cs typeface="Calibri" charset="0"/>
            </a:endParaRPr>
          </a:p>
          <a:p>
            <a:pPr algn="ctr"/>
            <a:endParaRPr lang="en-US" sz="2600" dirty="0">
              <a:solidFill>
                <a:schemeClr val="bg1"/>
              </a:solidFill>
              <a:latin typeface="Calibri" charset="0"/>
              <a:ea typeface="Calibri" charset="0"/>
              <a:cs typeface="Calibri" charset="0"/>
            </a:endParaRPr>
          </a:p>
        </p:txBody>
      </p:sp>
      <p:sp>
        <p:nvSpPr>
          <p:cNvPr id="5" name="Slide Number Placeholder 4"/>
          <p:cNvSpPr txBox="1">
            <a:spLocks/>
          </p:cNvSpPr>
          <p:nvPr/>
        </p:nvSpPr>
        <p:spPr>
          <a:xfrm>
            <a:off x="10486273" y="6370639"/>
            <a:ext cx="9466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1</a:t>
            </a:r>
          </a:p>
        </p:txBody>
      </p:sp>
      <p:sp>
        <p:nvSpPr>
          <p:cNvPr id="3" name="TextBox 2"/>
          <p:cNvSpPr txBox="1"/>
          <p:nvPr/>
        </p:nvSpPr>
        <p:spPr>
          <a:xfrm>
            <a:off x="0" y="257472"/>
            <a:ext cx="12192000" cy="3354765"/>
          </a:xfrm>
          <a:prstGeom prst="rect">
            <a:avLst/>
          </a:prstGeom>
          <a:noFill/>
        </p:spPr>
        <p:txBody>
          <a:bodyPr wrap="square" rtlCol="0" anchor="t">
            <a:spAutoFit/>
          </a:bodyPr>
          <a:lstStyle/>
          <a:p>
            <a:pPr algn="ctr"/>
            <a:r>
              <a:rPr lang="en-US" sz="4400" b="1" dirty="0">
                <a:solidFill>
                  <a:srgbClr val="B57BA8"/>
                </a:solidFill>
              </a:rPr>
              <a:t>Becoming Breastfeeding Friendly (BBF) </a:t>
            </a:r>
          </a:p>
          <a:p>
            <a:pPr algn="ctr"/>
            <a:r>
              <a:rPr lang="en-US" sz="4400" b="1" i="1" dirty="0">
                <a:solidFill>
                  <a:srgbClr val="B57BA8"/>
                </a:solidFill>
              </a:rPr>
              <a:t>Methods for</a:t>
            </a:r>
            <a:r>
              <a:rPr lang="en-US" sz="4400" b="1" dirty="0">
                <a:solidFill>
                  <a:srgbClr val="B57BA8"/>
                </a:solidFill>
              </a:rPr>
              <a:t> </a:t>
            </a:r>
          </a:p>
          <a:p>
            <a:pPr algn="ctr"/>
            <a:r>
              <a:rPr lang="en-US" sz="4400" b="1" dirty="0">
                <a:solidFill>
                  <a:srgbClr val="B57BA8"/>
                </a:solidFill>
              </a:rPr>
              <a:t>Policy Recommendation Development and Prioritization Process</a:t>
            </a:r>
            <a:endParaRPr lang="en-US" dirty="0"/>
          </a:p>
          <a:p>
            <a:pPr algn="ctr"/>
            <a:endParaRPr lang="en-US" sz="3600" dirty="0">
              <a:solidFill>
                <a:srgbClr val="B57BA8"/>
              </a:solidFill>
            </a:endParaRPr>
          </a:p>
        </p:txBody>
      </p:sp>
    </p:spTree>
    <p:extLst>
      <p:ext uri="{BB962C8B-B14F-4D97-AF65-F5344CB8AC3E}">
        <p14:creationId xmlns:p14="http://schemas.microsoft.com/office/powerpoint/2010/main" val="162653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079D1-A326-4EDB-A088-C2BAA9F7A0D6}"/>
              </a:ext>
            </a:extLst>
          </p:cNvPr>
          <p:cNvSpPr>
            <a:spLocks noGrp="1"/>
          </p:cNvSpPr>
          <p:nvPr>
            <p:ph type="sldNum" sz="quarter" idx="12"/>
          </p:nvPr>
        </p:nvSpPr>
        <p:spPr/>
        <p:txBody>
          <a:bodyPr/>
          <a:lstStyle/>
          <a:p>
            <a:fld id="{26FE9C25-51DE-3546-844B-AE0C79BDB01E}" type="slidenum">
              <a:rPr lang="en-US" smtClean="0"/>
              <a:t>10</a:t>
            </a:fld>
            <a:endParaRPr lang="en-US"/>
          </a:p>
        </p:txBody>
      </p:sp>
      <p:sp>
        <p:nvSpPr>
          <p:cNvPr id="3" name="Content Placeholder 2">
            <a:extLst>
              <a:ext uri="{FF2B5EF4-FFF2-40B4-BE49-F238E27FC236}">
                <a16:creationId xmlns:a16="http://schemas.microsoft.com/office/drawing/2014/main" id="{81070568-AFCB-4338-BC18-D6012B100678}"/>
              </a:ext>
            </a:extLst>
          </p:cNvPr>
          <p:cNvSpPr>
            <a:spLocks noGrp="1"/>
          </p:cNvSpPr>
          <p:nvPr>
            <p:ph idx="1"/>
          </p:nvPr>
        </p:nvSpPr>
        <p:spPr>
          <a:xfrm>
            <a:off x="552450" y="2080806"/>
            <a:ext cx="10951028" cy="4351338"/>
          </a:xfrm>
        </p:spPr>
        <p:txBody>
          <a:bodyPr vert="horz" lIns="91440" tIns="45720" rIns="91440" bIns="45720" rtlCol="0" anchor="t">
            <a:noAutofit/>
          </a:bodyPr>
          <a:lstStyle/>
          <a:p>
            <a:pPr marL="227965" indent="-227965"/>
            <a:r>
              <a:rPr lang="en-US" sz="1800" b="1" dirty="0">
                <a:solidFill>
                  <a:srgbClr val="44546A"/>
                </a:solidFill>
              </a:rPr>
              <a:t>Please see Appendix 4: Recommendation Grade Calculators for instructions or Appendix 4b: Summary Grade Calculators for instructions on how to complete the survey using Word or in person.</a:t>
            </a:r>
            <a:endParaRPr lang="en-US" sz="1800" dirty="0">
              <a:solidFill>
                <a:srgbClr val="44546A"/>
              </a:solidFill>
              <a:cs typeface="Calibri"/>
            </a:endParaRPr>
          </a:p>
          <a:p>
            <a:pPr marL="227965" indent="-227965"/>
            <a:r>
              <a:rPr lang="en-US" sz="1800" dirty="0">
                <a:solidFill>
                  <a:srgbClr val="44546A"/>
                </a:solidFill>
              </a:rPr>
              <a:t>Input recommendation tables (i.e. finalized version of Appendix 1) for each recommendation into the Word Document survey starting at section 4.</a:t>
            </a:r>
            <a:endParaRPr lang="en-US" sz="1800">
              <a:cs typeface="Calibri"/>
            </a:endParaRPr>
          </a:p>
          <a:p>
            <a:pPr marL="685165" lvl="1" indent="-227965"/>
            <a:r>
              <a:rPr lang="en-US" sz="1800" dirty="0">
                <a:solidFill>
                  <a:srgbClr val="44546A"/>
                </a:solidFill>
              </a:rPr>
              <a:t>Each subsequent section will be a different recommendation.</a:t>
            </a:r>
            <a:endParaRPr lang="en-US" sz="1800" dirty="0">
              <a:solidFill>
                <a:srgbClr val="44546A"/>
              </a:solidFill>
              <a:cs typeface="Calibri"/>
            </a:endParaRPr>
          </a:p>
          <a:p>
            <a:pPr marL="685165" lvl="1" indent="-227965"/>
            <a:r>
              <a:rPr lang="en-US" sz="1800" dirty="0">
                <a:solidFill>
                  <a:srgbClr val="44546A"/>
                </a:solidFill>
              </a:rPr>
              <a:t>If you have more than 10 recommendations from the committee, you will need to add sections to the survey.</a:t>
            </a:r>
            <a:endParaRPr lang="en-US" sz="1800" dirty="0">
              <a:solidFill>
                <a:srgbClr val="44546A"/>
              </a:solidFill>
              <a:cs typeface="Calibri"/>
            </a:endParaRPr>
          </a:p>
          <a:p>
            <a:pPr marL="227965" indent="-227965"/>
            <a:r>
              <a:rPr lang="en-US" sz="1800" dirty="0">
                <a:solidFill>
                  <a:srgbClr val="44546A"/>
                </a:solidFill>
              </a:rPr>
              <a:t>Send Survey to committee members </a:t>
            </a:r>
            <a:endParaRPr lang="en-US" sz="1800" dirty="0">
              <a:solidFill>
                <a:srgbClr val="44546A"/>
              </a:solidFill>
              <a:cs typeface="Calibri"/>
            </a:endParaRPr>
          </a:p>
          <a:p>
            <a:r>
              <a:rPr lang="en-US" sz="1800" dirty="0">
                <a:solidFill>
                  <a:srgbClr val="44546A"/>
                </a:solidFill>
              </a:rPr>
              <a:t>This could be by email or in-person depending on what is best for your committee members</a:t>
            </a:r>
            <a:endParaRPr lang="en-US" sz="1800" dirty="0">
              <a:solidFill>
                <a:srgbClr val="44546A"/>
              </a:solidFill>
              <a:cs typeface="Calibri"/>
            </a:endParaRPr>
          </a:p>
          <a:p>
            <a:pPr marL="685165" lvl="1" indent="-227965"/>
            <a:r>
              <a:rPr lang="en-US" sz="1800" dirty="0">
                <a:solidFill>
                  <a:srgbClr val="44546A"/>
                </a:solidFill>
              </a:rPr>
              <a:t>Suggestion: set a deadlines for completion and follow-up on the deadline</a:t>
            </a:r>
            <a:endParaRPr lang="en-US" sz="1800" dirty="0">
              <a:solidFill>
                <a:srgbClr val="44546A"/>
              </a:solidFill>
              <a:cs typeface="Calibri"/>
            </a:endParaRPr>
          </a:p>
          <a:p>
            <a:pPr marL="227965" indent="-227965"/>
            <a:r>
              <a:rPr lang="en-US" sz="1800" dirty="0">
                <a:solidFill>
                  <a:srgbClr val="44546A"/>
                </a:solidFill>
              </a:rPr>
              <a:t>Collect all paper and/or electronic surveys and enter the responses into the Excel file sheet “Form Responses” </a:t>
            </a:r>
            <a:endParaRPr lang="en-US" sz="1800" dirty="0">
              <a:solidFill>
                <a:srgbClr val="44546A"/>
              </a:solidFill>
              <a:cs typeface="Calibri"/>
            </a:endParaRPr>
          </a:p>
          <a:p>
            <a:pPr marL="685165" lvl="1" indent="-227965"/>
            <a:r>
              <a:rPr lang="en-US" sz="1800" dirty="0">
                <a:solidFill>
                  <a:srgbClr val="44546A"/>
                </a:solidFill>
              </a:rPr>
              <a:t>Excel file name: “Appendix 4: ‘Becoming Breastfeeding Friendly’ (BBF) Policy Recommendation Development Grading Survey Responses”</a:t>
            </a:r>
            <a:endParaRPr lang="en-US" sz="1800" dirty="0">
              <a:solidFill>
                <a:srgbClr val="44546A"/>
              </a:solidFill>
              <a:cs typeface="Calibri"/>
            </a:endParaRPr>
          </a:p>
          <a:p>
            <a:pPr marL="227965" indent="-227965"/>
            <a:r>
              <a:rPr lang="en-US" sz="1800" dirty="0">
                <a:solidFill>
                  <a:srgbClr val="44546A"/>
                </a:solidFill>
              </a:rPr>
              <a:t>Recommendation Grades will be autogenerated and summarized on the sheet “Summary”</a:t>
            </a:r>
            <a:endParaRPr lang="en-US" sz="1800" dirty="0">
              <a:solidFill>
                <a:srgbClr val="44546A"/>
              </a:solidFill>
              <a:cs typeface="Calibri"/>
            </a:endParaRPr>
          </a:p>
          <a:p>
            <a:pPr marL="685165" lvl="1" indent="-227965"/>
            <a:r>
              <a:rPr lang="en-US" sz="1800" dirty="0">
                <a:solidFill>
                  <a:srgbClr val="44546A"/>
                </a:solidFill>
              </a:rPr>
              <a:t>Use this output to develop your presentation for the 4</a:t>
            </a:r>
            <a:r>
              <a:rPr lang="en-US" sz="1800" baseline="30000" dirty="0">
                <a:solidFill>
                  <a:srgbClr val="44546A"/>
                </a:solidFill>
              </a:rPr>
              <a:t>th</a:t>
            </a:r>
            <a:r>
              <a:rPr lang="en-US" sz="1800" dirty="0">
                <a:solidFill>
                  <a:srgbClr val="44546A"/>
                </a:solidFill>
              </a:rPr>
              <a:t> meeting</a:t>
            </a:r>
            <a:endParaRPr lang="en-US" sz="1800" dirty="0">
              <a:solidFill>
                <a:srgbClr val="44546A"/>
              </a:solidFill>
              <a:cs typeface="Calibri"/>
            </a:endParaRPr>
          </a:p>
          <a:p>
            <a:endParaRPr lang="en-US" sz="2200" dirty="0">
              <a:solidFill>
                <a:srgbClr val="44546A"/>
              </a:solidFill>
            </a:endParaRPr>
          </a:p>
        </p:txBody>
      </p:sp>
      <p:sp>
        <p:nvSpPr>
          <p:cNvPr id="5" name="TextBox 4">
            <a:extLst>
              <a:ext uri="{FF2B5EF4-FFF2-40B4-BE49-F238E27FC236}">
                <a16:creationId xmlns:a16="http://schemas.microsoft.com/office/drawing/2014/main" id="{E8C9C46F-A0F2-4B45-AF52-66C9FAE48B0A}"/>
              </a:ext>
            </a:extLst>
          </p:cNvPr>
          <p:cNvSpPr txBox="1"/>
          <p:nvPr/>
        </p:nvSpPr>
        <p:spPr>
          <a:xfrm>
            <a:off x="446567" y="1339816"/>
            <a:ext cx="11387470" cy="646331"/>
          </a:xfrm>
          <a:prstGeom prst="rect">
            <a:avLst/>
          </a:prstGeom>
          <a:noFill/>
        </p:spPr>
        <p:txBody>
          <a:bodyPr wrap="square" rtlCol="0" anchor="t">
            <a:spAutoFit/>
          </a:bodyPr>
          <a:lstStyle/>
          <a:p>
            <a:r>
              <a:rPr lang="en-US" dirty="0">
                <a:highlight>
                  <a:srgbClr val="B47AA6"/>
                </a:highlight>
              </a:rPr>
              <a:t>This option would be appropriate if the committee members would prefer to work in word documents and/or on print paper. You would need to be comfortable with basic data entry into Excel. </a:t>
            </a:r>
          </a:p>
        </p:txBody>
      </p:sp>
      <p:sp>
        <p:nvSpPr>
          <p:cNvPr id="2" name="Title 1">
            <a:extLst>
              <a:ext uri="{FF2B5EF4-FFF2-40B4-BE49-F238E27FC236}">
                <a16:creationId xmlns:a16="http://schemas.microsoft.com/office/drawing/2014/main" id="{8705E37F-3D90-43F8-9E71-BCE890091D56}"/>
              </a:ext>
            </a:extLst>
          </p:cNvPr>
          <p:cNvSpPr>
            <a:spLocks noGrp="1"/>
          </p:cNvSpPr>
          <p:nvPr>
            <p:ph type="title"/>
          </p:nvPr>
        </p:nvSpPr>
        <p:spPr/>
        <p:txBody>
          <a:bodyPr/>
          <a:lstStyle/>
          <a:p>
            <a:r>
              <a:rPr lang="en-US" dirty="0">
                <a:solidFill>
                  <a:srgbClr val="44546A"/>
                </a:solidFill>
              </a:rPr>
              <a:t>Survey Option 2:  Word Document &amp; Excel</a:t>
            </a:r>
            <a:endParaRPr lang="en-US" dirty="0"/>
          </a:p>
        </p:txBody>
      </p:sp>
    </p:spTree>
    <p:extLst>
      <p:ext uri="{BB962C8B-B14F-4D97-AF65-F5344CB8AC3E}">
        <p14:creationId xmlns:p14="http://schemas.microsoft.com/office/powerpoint/2010/main" val="364582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853D-451B-4059-997A-B736A35B56A6}"/>
              </a:ext>
            </a:extLst>
          </p:cNvPr>
          <p:cNvSpPr>
            <a:spLocks noGrp="1"/>
          </p:cNvSpPr>
          <p:nvPr>
            <p:ph type="title"/>
          </p:nvPr>
        </p:nvSpPr>
        <p:spPr>
          <a:xfrm>
            <a:off x="838199" y="365127"/>
            <a:ext cx="11020425" cy="1325563"/>
          </a:xfrm>
        </p:spPr>
        <p:txBody>
          <a:bodyPr>
            <a:normAutofit fontScale="90000"/>
          </a:bodyPr>
          <a:lstStyle/>
          <a:p>
            <a:r>
              <a:rPr lang="en-US" b="1" dirty="0">
                <a:solidFill>
                  <a:srgbClr val="C394B8"/>
                </a:solidFill>
              </a:rPr>
              <a:t>Step 3: Reaching consensus on priority recommendations and develop</a:t>
            </a:r>
            <a:r>
              <a:rPr lang="en-US" dirty="0">
                <a:solidFill>
                  <a:srgbClr val="C394B8"/>
                </a:solidFill>
              </a:rPr>
              <a:t> </a:t>
            </a:r>
            <a:r>
              <a:rPr lang="en-US" b="1" dirty="0">
                <a:solidFill>
                  <a:srgbClr val="C394B8"/>
                </a:solidFill>
              </a:rPr>
              <a:t>proposed actions</a:t>
            </a:r>
          </a:p>
        </p:txBody>
      </p:sp>
      <p:sp>
        <p:nvSpPr>
          <p:cNvPr id="3" name="Content Placeholder 2">
            <a:extLst>
              <a:ext uri="{FF2B5EF4-FFF2-40B4-BE49-F238E27FC236}">
                <a16:creationId xmlns:a16="http://schemas.microsoft.com/office/drawing/2014/main" id="{758CCDC7-ABC2-4A49-9C39-6EFB5C95B5F9}"/>
              </a:ext>
            </a:extLst>
          </p:cNvPr>
          <p:cNvSpPr>
            <a:spLocks noGrp="1"/>
          </p:cNvSpPr>
          <p:nvPr>
            <p:ph idx="1"/>
          </p:nvPr>
        </p:nvSpPr>
        <p:spPr>
          <a:xfrm>
            <a:off x="838200" y="2043112"/>
            <a:ext cx="10515600" cy="4414837"/>
          </a:xfrm>
        </p:spPr>
        <p:txBody>
          <a:bodyPr>
            <a:normAutofit/>
          </a:bodyPr>
          <a:lstStyle/>
          <a:p>
            <a:r>
              <a:rPr lang="en-US" dirty="0">
                <a:solidFill>
                  <a:srgbClr val="44546A"/>
                </a:solidFill>
              </a:rPr>
              <a:t>At the 4</a:t>
            </a:r>
            <a:r>
              <a:rPr lang="en-US" baseline="30000" dirty="0">
                <a:solidFill>
                  <a:srgbClr val="44546A"/>
                </a:solidFill>
              </a:rPr>
              <a:t>th</a:t>
            </a:r>
            <a:r>
              <a:rPr lang="en-US" dirty="0">
                <a:solidFill>
                  <a:srgbClr val="44546A"/>
                </a:solidFill>
              </a:rPr>
              <a:t> meeting, the director or coordinator will present the summary grades for all recommendations (Appendix 5 is a template)</a:t>
            </a:r>
          </a:p>
          <a:p>
            <a:r>
              <a:rPr lang="en-US" dirty="0">
                <a:solidFill>
                  <a:srgbClr val="44546A"/>
                </a:solidFill>
              </a:rPr>
              <a:t>This presentation should facilitate a discussion among the committee regarding top recommendations </a:t>
            </a:r>
          </a:p>
          <a:p>
            <a:pPr lvl="1"/>
            <a:r>
              <a:rPr lang="en-US" dirty="0">
                <a:solidFill>
                  <a:srgbClr val="44546A"/>
                </a:solidFill>
              </a:rPr>
              <a:t>The outcome should be consensus on 3-5 top priority recommendations</a:t>
            </a:r>
          </a:p>
          <a:p>
            <a:r>
              <a:rPr lang="en-US" dirty="0">
                <a:solidFill>
                  <a:srgbClr val="44546A"/>
                </a:solidFill>
              </a:rPr>
              <a:t>Once the committee has agreed on the top priority recommendations, the director or coordinator should facilitate the development of proposed actions for each recommendation</a:t>
            </a:r>
          </a:p>
          <a:p>
            <a:pPr lvl="1"/>
            <a:r>
              <a:rPr lang="en-US" dirty="0">
                <a:solidFill>
                  <a:srgbClr val="44546A"/>
                </a:solidFill>
              </a:rPr>
              <a:t>Proposed actions should be driven by consensus across the committee</a:t>
            </a:r>
          </a:p>
          <a:p>
            <a:endParaRPr lang="en-US" dirty="0">
              <a:solidFill>
                <a:srgbClr val="44546A"/>
              </a:solidFill>
            </a:endParaRPr>
          </a:p>
        </p:txBody>
      </p:sp>
      <p:sp>
        <p:nvSpPr>
          <p:cNvPr id="4" name="Slide Number Placeholder 3">
            <a:extLst>
              <a:ext uri="{FF2B5EF4-FFF2-40B4-BE49-F238E27FC236}">
                <a16:creationId xmlns:a16="http://schemas.microsoft.com/office/drawing/2014/main" id="{13EC9AE7-B83E-4F34-9E2B-D4749605379B}"/>
              </a:ext>
            </a:extLst>
          </p:cNvPr>
          <p:cNvSpPr>
            <a:spLocks noGrp="1"/>
          </p:cNvSpPr>
          <p:nvPr>
            <p:ph type="sldNum" sz="quarter" idx="12"/>
          </p:nvPr>
        </p:nvSpPr>
        <p:spPr/>
        <p:txBody>
          <a:bodyPr/>
          <a:lstStyle/>
          <a:p>
            <a:fld id="{26FE9C25-51DE-3546-844B-AE0C79BDB01E}" type="slidenum">
              <a:rPr lang="en-US" smtClean="0"/>
              <a:t>11</a:t>
            </a:fld>
            <a:endParaRPr lang="en-US"/>
          </a:p>
        </p:txBody>
      </p:sp>
    </p:spTree>
    <p:extLst>
      <p:ext uri="{BB962C8B-B14F-4D97-AF65-F5344CB8AC3E}">
        <p14:creationId xmlns:p14="http://schemas.microsoft.com/office/powerpoint/2010/main" val="235648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CD5C-31EF-4E12-BF51-3EE4ED4D5FD3}"/>
              </a:ext>
            </a:extLst>
          </p:cNvPr>
          <p:cNvSpPr>
            <a:spLocks noGrp="1"/>
          </p:cNvSpPr>
          <p:nvPr>
            <p:ph type="title"/>
          </p:nvPr>
        </p:nvSpPr>
        <p:spPr/>
        <p:txBody>
          <a:bodyPr/>
          <a:lstStyle/>
          <a:p>
            <a:r>
              <a:rPr lang="en-US" dirty="0">
                <a:solidFill>
                  <a:srgbClr val="B47AA6"/>
                </a:solidFill>
              </a:rPr>
              <a:t>Example</a:t>
            </a:r>
          </a:p>
        </p:txBody>
      </p:sp>
      <p:sp>
        <p:nvSpPr>
          <p:cNvPr id="4" name="Slide Number Placeholder 3">
            <a:extLst>
              <a:ext uri="{FF2B5EF4-FFF2-40B4-BE49-F238E27FC236}">
                <a16:creationId xmlns:a16="http://schemas.microsoft.com/office/drawing/2014/main" id="{2892DC76-AE89-422F-A989-FAB860643A51}"/>
              </a:ext>
            </a:extLst>
          </p:cNvPr>
          <p:cNvSpPr>
            <a:spLocks noGrp="1"/>
          </p:cNvSpPr>
          <p:nvPr>
            <p:ph type="sldNum" sz="quarter" idx="12"/>
          </p:nvPr>
        </p:nvSpPr>
        <p:spPr/>
        <p:txBody>
          <a:bodyPr/>
          <a:lstStyle/>
          <a:p>
            <a:fld id="{26FE9C25-51DE-3546-844B-AE0C79BDB01E}" type="slidenum">
              <a:rPr lang="en-US" smtClean="0"/>
              <a:t>12</a:t>
            </a:fld>
            <a:endParaRPr lang="en-US"/>
          </a:p>
        </p:txBody>
      </p:sp>
    </p:spTree>
    <p:extLst>
      <p:ext uri="{BB962C8B-B14F-4D97-AF65-F5344CB8AC3E}">
        <p14:creationId xmlns:p14="http://schemas.microsoft.com/office/powerpoint/2010/main" val="46195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EC9AE7-B83E-4F34-9E2B-D4749605379B}"/>
              </a:ext>
            </a:extLst>
          </p:cNvPr>
          <p:cNvSpPr>
            <a:spLocks noGrp="1"/>
          </p:cNvSpPr>
          <p:nvPr>
            <p:ph type="sldNum" sz="quarter" idx="12"/>
          </p:nvPr>
        </p:nvSpPr>
        <p:spPr/>
        <p:txBody>
          <a:bodyPr/>
          <a:lstStyle/>
          <a:p>
            <a:fld id="{26FE9C25-51DE-3546-844B-AE0C79BDB01E}" type="slidenum">
              <a:rPr lang="en-US" smtClean="0"/>
              <a:t>13</a:t>
            </a:fld>
            <a:endParaRPr lang="en-US"/>
          </a:p>
        </p:txBody>
      </p:sp>
      <p:pic>
        <p:nvPicPr>
          <p:cNvPr id="5" name="Picture 4" descr="Table LPG Recommendation 1&#10;&#10;Headers = Initial Recommendation, Adoption of Code of Marketing of Breast Milk Substitutes into legislation with all provisions covered.&#10;&#10;Table Row: What do we want to happen?, The code needs to be amended to include all provisions.&#10;Table Row: Why is it iimportant for this to be accomplished? To protect the population from harmful marketing of infant formula.&#10;Table Row: When should this activity be completed by? Government will need to adopt this legislations by?? (We aren't sure — to discuss with committee)&#10;&#10;Table Row: How will these activities get done? Small meetings with key government officials to discuss the missing provisions and how to adopt them.&#10;&#10;Table Row: Have similar actions been effective in enabling the breastfeed environment in other contexts? (Provide examples and use the BBF case studies.), Many countries have adopted the Code fully into legislation, for example Vietnam.">
            <a:extLst>
              <a:ext uri="{FF2B5EF4-FFF2-40B4-BE49-F238E27FC236}">
                <a16:creationId xmlns:a16="http://schemas.microsoft.com/office/drawing/2014/main" id="{D34CABC2-F088-4155-BBA4-89F80BE31588}"/>
              </a:ext>
            </a:extLst>
          </p:cNvPr>
          <p:cNvPicPr>
            <a:picLocks noChangeAspect="1"/>
          </p:cNvPicPr>
          <p:nvPr/>
        </p:nvPicPr>
        <p:blipFill rotWithShape="1">
          <a:blip r:embed="rId3"/>
          <a:srcRect l="8906" t="33309" r="57344" b="9167"/>
          <a:stretch/>
        </p:blipFill>
        <p:spPr>
          <a:xfrm>
            <a:off x="392906" y="1632560"/>
            <a:ext cx="11029457" cy="5287224"/>
          </a:xfrm>
          <a:prstGeom prst="rect">
            <a:avLst/>
          </a:prstGeom>
        </p:spPr>
      </p:pic>
      <p:sp>
        <p:nvSpPr>
          <p:cNvPr id="2" name="Title 1">
            <a:extLst>
              <a:ext uri="{FF2B5EF4-FFF2-40B4-BE49-F238E27FC236}">
                <a16:creationId xmlns:a16="http://schemas.microsoft.com/office/drawing/2014/main" id="{011E853D-451B-4059-997A-B736A35B56A6}"/>
              </a:ext>
            </a:extLst>
          </p:cNvPr>
          <p:cNvSpPr>
            <a:spLocks noGrp="1"/>
          </p:cNvSpPr>
          <p:nvPr>
            <p:ph type="title"/>
          </p:nvPr>
        </p:nvSpPr>
        <p:spPr>
          <a:xfrm>
            <a:off x="838199" y="365127"/>
            <a:ext cx="11020425" cy="1325563"/>
          </a:xfrm>
        </p:spPr>
        <p:txBody>
          <a:bodyPr>
            <a:normAutofit fontScale="90000"/>
          </a:bodyPr>
          <a:lstStyle/>
          <a:p>
            <a:r>
              <a:rPr lang="en-US" b="1" dirty="0">
                <a:solidFill>
                  <a:srgbClr val="44546A"/>
                </a:solidFill>
              </a:rPr>
              <a:t>Example – Step 1: Developing meaningful </a:t>
            </a:r>
            <a:r>
              <a:rPr lang="en-US" b="1" i="1" dirty="0">
                <a:solidFill>
                  <a:srgbClr val="44546A"/>
                </a:solidFill>
              </a:rPr>
              <a:t>initial</a:t>
            </a:r>
            <a:r>
              <a:rPr lang="en-US" b="1" dirty="0">
                <a:solidFill>
                  <a:srgbClr val="44546A"/>
                </a:solidFill>
              </a:rPr>
              <a:t> recommendations to be presented at the 3</a:t>
            </a:r>
            <a:r>
              <a:rPr lang="en-US" b="1" baseline="30000" dirty="0">
                <a:solidFill>
                  <a:srgbClr val="44546A"/>
                </a:solidFill>
              </a:rPr>
              <a:t>rd</a:t>
            </a:r>
            <a:r>
              <a:rPr lang="en-US" b="1" dirty="0">
                <a:solidFill>
                  <a:srgbClr val="44546A"/>
                </a:solidFill>
              </a:rPr>
              <a:t> meeting</a:t>
            </a:r>
          </a:p>
        </p:txBody>
      </p:sp>
    </p:spTree>
    <p:extLst>
      <p:ext uri="{BB962C8B-B14F-4D97-AF65-F5344CB8AC3E}">
        <p14:creationId xmlns:p14="http://schemas.microsoft.com/office/powerpoint/2010/main" val="264642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F4722-D78C-4A96-BBD6-FB765DBD89CA}"/>
              </a:ext>
            </a:extLst>
          </p:cNvPr>
          <p:cNvSpPr>
            <a:spLocks noGrp="1"/>
          </p:cNvSpPr>
          <p:nvPr>
            <p:ph type="sldNum" sz="quarter" idx="12"/>
          </p:nvPr>
        </p:nvSpPr>
        <p:spPr/>
        <p:txBody>
          <a:bodyPr/>
          <a:lstStyle/>
          <a:p>
            <a:fld id="{26FE9C25-51DE-3546-844B-AE0C79BDB01E}" type="slidenum">
              <a:rPr lang="en-US" smtClean="0"/>
              <a:t>14</a:t>
            </a:fld>
            <a:endParaRPr lang="en-US"/>
          </a:p>
        </p:txBody>
      </p:sp>
      <p:pic>
        <p:nvPicPr>
          <p:cNvPr id="3" name="Picture 2" descr="Table: 1b. Notes take on revisions of reach recommendation from the meeting and final list of recommendations from consensus of full committee (For each of the final recommendations agreed upon)&#10;&#10;Table Headers=Initial Recommendation, Strengthen enforcement of Code of Marketing of Breast Milk Substitutes with 5 years.&#10;&#10;Table Row: What do we want to happen? • The Code needs to be amended to include all provisions &#10;• A monitoring and enforcement body need to be established to handle violations&#10;•A way to report violations must be developed&#10;&#10;Table row: Why is it important for this activity to be accomplished? To protect the population from harmful marketin gof infant formula.&#10;&#10;Table row: WHen should this activity be completed by? • Government should adopt this into legislation within 1 year &#10;• Government and partners can work together to develop a monitoring, enforcement and reporting system within 1 year&#10;• Roll out of monitoring, enforcement and reporting system to be operationalized over the next 5 years&#10;&#10;Table row: How will these activities get done? • Small meetings with key government officials to discuss the missing provisions and how to adopt them.&#10;• Small meetings with Key government officials and key partners to design monitoring, enforcement and reporting system within 1 year&#10;&#10;Table row: Have similar actions been effective in aenabling the breastfeeding environment in other contexts? (Provide examples and use the BBF case studies.) India has successfully implemented the code with a monitoring system in place, but they do not have a strong enforcement system. India has a very strong advocacy in the country for enforcingthe Code. (ref-BBF EBB India infant Milk Substitute Act, Monitoring and Enforcement)&#10;&#10;Table Row: Revisions proposed in meeting 3 discussion, REG &amp; LPG highlight gaps regarding the Code — adoption of all provision and a monitoring system to track the code. These were combined to reflect both.">
            <a:extLst>
              <a:ext uri="{FF2B5EF4-FFF2-40B4-BE49-F238E27FC236}">
                <a16:creationId xmlns:a16="http://schemas.microsoft.com/office/drawing/2014/main" id="{00A75D36-8DD2-473A-AA43-829AC02213B3}"/>
              </a:ext>
            </a:extLst>
          </p:cNvPr>
          <p:cNvPicPr>
            <a:picLocks noChangeAspect="1"/>
          </p:cNvPicPr>
          <p:nvPr/>
        </p:nvPicPr>
        <p:blipFill rotWithShape="1">
          <a:blip r:embed="rId3"/>
          <a:srcRect l="11836" t="12916" r="61094" b="10001"/>
          <a:stretch/>
        </p:blipFill>
        <p:spPr>
          <a:xfrm>
            <a:off x="4148128" y="62708"/>
            <a:ext cx="7858550" cy="6293644"/>
          </a:xfrm>
          <a:prstGeom prst="rect">
            <a:avLst/>
          </a:prstGeom>
        </p:spPr>
      </p:pic>
      <p:sp>
        <p:nvSpPr>
          <p:cNvPr id="2" name="Title 1">
            <a:extLst>
              <a:ext uri="{FF2B5EF4-FFF2-40B4-BE49-F238E27FC236}">
                <a16:creationId xmlns:a16="http://schemas.microsoft.com/office/drawing/2014/main" id="{D0ED0DEE-BC00-4802-8300-FBD173A4EFBB}"/>
              </a:ext>
            </a:extLst>
          </p:cNvPr>
          <p:cNvSpPr>
            <a:spLocks noGrp="1"/>
          </p:cNvSpPr>
          <p:nvPr>
            <p:ph type="title"/>
          </p:nvPr>
        </p:nvSpPr>
        <p:spPr>
          <a:xfrm>
            <a:off x="66669" y="365127"/>
            <a:ext cx="4233869" cy="3192461"/>
          </a:xfrm>
        </p:spPr>
        <p:txBody>
          <a:bodyPr>
            <a:normAutofit fontScale="90000"/>
          </a:bodyPr>
          <a:lstStyle/>
          <a:p>
            <a:r>
              <a:rPr lang="en-US" b="1" dirty="0">
                <a:solidFill>
                  <a:srgbClr val="44546A"/>
                </a:solidFill>
              </a:rPr>
              <a:t>Example – Step 1: Developing meaningful </a:t>
            </a:r>
            <a:r>
              <a:rPr lang="en-US" b="1" i="1" dirty="0">
                <a:solidFill>
                  <a:srgbClr val="44546A"/>
                </a:solidFill>
              </a:rPr>
              <a:t>initial</a:t>
            </a:r>
            <a:r>
              <a:rPr lang="en-US" b="1" dirty="0">
                <a:solidFill>
                  <a:srgbClr val="44546A"/>
                </a:solidFill>
              </a:rPr>
              <a:t> recommendations to be presented at the 3</a:t>
            </a:r>
            <a:r>
              <a:rPr lang="en-US" b="1" baseline="30000" dirty="0">
                <a:solidFill>
                  <a:srgbClr val="44546A"/>
                </a:solidFill>
              </a:rPr>
              <a:t>rd</a:t>
            </a:r>
            <a:r>
              <a:rPr lang="en-US" b="1" dirty="0">
                <a:solidFill>
                  <a:srgbClr val="44546A"/>
                </a:solidFill>
              </a:rPr>
              <a:t> meeting</a:t>
            </a:r>
            <a:endParaRPr lang="en-US" dirty="0">
              <a:solidFill>
                <a:srgbClr val="44546A"/>
              </a:solidFill>
            </a:endParaRPr>
          </a:p>
        </p:txBody>
      </p:sp>
    </p:spTree>
    <p:extLst>
      <p:ext uri="{BB962C8B-B14F-4D97-AF65-F5344CB8AC3E}">
        <p14:creationId xmlns:p14="http://schemas.microsoft.com/office/powerpoint/2010/main" val="201869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D2D9EA-5B10-4EE8-B3A9-842986BCF210}"/>
              </a:ext>
            </a:extLst>
          </p:cNvPr>
          <p:cNvSpPr>
            <a:spLocks noGrp="1"/>
          </p:cNvSpPr>
          <p:nvPr>
            <p:ph type="sldNum" sz="quarter" idx="12"/>
          </p:nvPr>
        </p:nvSpPr>
        <p:spPr/>
        <p:txBody>
          <a:bodyPr/>
          <a:lstStyle/>
          <a:p>
            <a:fld id="{26FE9C25-51DE-3546-844B-AE0C79BDB01E}" type="slidenum">
              <a:rPr lang="en-US" smtClean="0"/>
              <a:t>15</a:t>
            </a:fld>
            <a:endParaRPr lang="en-US"/>
          </a:p>
        </p:txBody>
      </p:sp>
      <p:pic>
        <p:nvPicPr>
          <p:cNvPr id="3" name="Picture 2" descr="Table Headers = Questions, Response Options (Yes, No, Cannot decide, No answer)&#10;&#10;1 Consider effectivenss when answer the following 2 questions&#10;&#10;1a Is there high-quality evidence and knowldedge of this recommendation being effecite (i.e. having an impact) from other contexts?&#10;&#10;1b Is the evidence for this recommendation translatable to your context?&#10;&#10;1c Is this recommendations scalable?&#10;&#10;2 Consider affordability when answering the following 3 questions:&#10;&#10;2a Is the cost of implementing this recommendation known?&#10;&#10;2b Can this recommendation be funded?&#10;&#10;2c Are there potential funders who can fund this recommendation?&#10;&#10;3 Consider feasibility when answering the following 3 questions:&#10;&#10;3a Are the necessary human and financial resources in place (or can reasonably be expected to be in place) to implement this recommendation?&#10;&#10;3b Are the necessary institutions and partnerships in place (or can be reasonably be expected to be in place) for this recommendation to be implemented?&#10;&#10;3c Is there a foreseeable path to fully and successfully implement this recommendation?&#10;&#10;4 Anything else you would like to say or ask about this recommendation?">
            <a:extLst>
              <a:ext uri="{FF2B5EF4-FFF2-40B4-BE49-F238E27FC236}">
                <a16:creationId xmlns:a16="http://schemas.microsoft.com/office/drawing/2014/main" id="{DA74B4C1-9515-4896-A3CB-3E64B2EA6B1F}"/>
              </a:ext>
            </a:extLst>
          </p:cNvPr>
          <p:cNvPicPr>
            <a:picLocks noChangeAspect="1"/>
          </p:cNvPicPr>
          <p:nvPr/>
        </p:nvPicPr>
        <p:blipFill rotWithShape="1">
          <a:blip r:embed="rId3"/>
          <a:srcRect l="55814" t="35581" r="26134" b="25659"/>
          <a:stretch/>
        </p:blipFill>
        <p:spPr>
          <a:xfrm>
            <a:off x="6143624" y="2522536"/>
            <a:ext cx="6035041" cy="3644348"/>
          </a:xfrm>
          <a:prstGeom prst="rect">
            <a:avLst/>
          </a:prstGeom>
        </p:spPr>
      </p:pic>
      <p:pic>
        <p:nvPicPr>
          <p:cNvPr id="7" name="Picture 6" descr="Table Headers: Initial recommendation, Strengthing enforcement of Code of Marketing of Breast Milk Substitutes with 5 years.&#10;&#10;Table Row: What do we want to happen • The code needs to be amended to inlude all provisions &#10;• A monitoring and enforcement body need to be established to handle violations&#10;• A way to report violations must be developed.&#10;&#10;Table Row: WHy is it important for this activity to be accomplished? To protect the population from harmful marketing of infant formula.&#10;&#10;Table Row: WHen should this acitvity be completed by? • Government should adopt this into legislation within 1 year &#10;• Government and partners can work together to develop a monitoring, enforcement and reporting system within 1 year&#10;• Roll out of monitoring, enforcement ad reporting system to be operationalized over the next 5 years.&#10;&#10;Table Row: How will these activities get done? • Small meetings with key government officials to discuss themissing provisions and how to adopt them.&#10;• Small meetings with key government officials and key partners to design monitoring, enforcement and reporting system within 1 year&#10;&#10;Table row: Have similar actions been effective in enabling the breastfeed environment in other contexts? (Provide examples and use the BBF case studies.) India has successfully implemented the code wiht a monitoring system in place, but they do not have a strong enforcement system. India has very strong advocacy in the country for enforcing the Code. (Ref- BBF EFF India Infant Milk Substitute Act, Monitoring and Enforcement)&#10;&#10;">
            <a:extLst>
              <a:ext uri="{FF2B5EF4-FFF2-40B4-BE49-F238E27FC236}">
                <a16:creationId xmlns:a16="http://schemas.microsoft.com/office/drawing/2014/main" id="{7B28067B-30C4-489A-8A3C-34653538551B}"/>
              </a:ext>
            </a:extLst>
          </p:cNvPr>
          <p:cNvPicPr>
            <a:picLocks noChangeAspect="1"/>
          </p:cNvPicPr>
          <p:nvPr/>
        </p:nvPicPr>
        <p:blipFill rotWithShape="1">
          <a:blip r:embed="rId4"/>
          <a:srcRect l="12364" t="14792" r="60683" b="26875"/>
          <a:stretch/>
        </p:blipFill>
        <p:spPr>
          <a:xfrm>
            <a:off x="157163" y="2522536"/>
            <a:ext cx="5987143" cy="3644348"/>
          </a:xfrm>
          <a:prstGeom prst="rect">
            <a:avLst/>
          </a:prstGeom>
        </p:spPr>
      </p:pic>
      <p:sp>
        <p:nvSpPr>
          <p:cNvPr id="5" name="TextBox 4">
            <a:extLst>
              <a:ext uri="{FF2B5EF4-FFF2-40B4-BE49-F238E27FC236}">
                <a16:creationId xmlns:a16="http://schemas.microsoft.com/office/drawing/2014/main" id="{74E626E0-EE3F-4A67-8AAB-C35683829381}"/>
              </a:ext>
            </a:extLst>
          </p:cNvPr>
          <p:cNvSpPr txBox="1"/>
          <p:nvPr/>
        </p:nvSpPr>
        <p:spPr>
          <a:xfrm>
            <a:off x="157163" y="2029495"/>
            <a:ext cx="11687175" cy="369332"/>
          </a:xfrm>
          <a:prstGeom prst="rect">
            <a:avLst/>
          </a:prstGeom>
          <a:noFill/>
        </p:spPr>
        <p:txBody>
          <a:bodyPr wrap="square" rtlCol="0">
            <a:spAutoFit/>
          </a:bodyPr>
          <a:lstStyle/>
          <a:p>
            <a:r>
              <a:rPr lang="en-US" i="1" dirty="0"/>
              <a:t>In the survey, each recommendation is presented and 9 questions are answered for each recommendation, as follows: </a:t>
            </a:r>
            <a:endParaRPr lang="en-US" dirty="0"/>
          </a:p>
        </p:txBody>
      </p:sp>
      <p:sp>
        <p:nvSpPr>
          <p:cNvPr id="2" name="Title 1">
            <a:extLst>
              <a:ext uri="{FF2B5EF4-FFF2-40B4-BE49-F238E27FC236}">
                <a16:creationId xmlns:a16="http://schemas.microsoft.com/office/drawing/2014/main" id="{E06E8A50-A7B1-4804-8980-E1412001DC2E}"/>
              </a:ext>
            </a:extLst>
          </p:cNvPr>
          <p:cNvSpPr>
            <a:spLocks noGrp="1"/>
          </p:cNvSpPr>
          <p:nvPr>
            <p:ph type="title"/>
          </p:nvPr>
        </p:nvSpPr>
        <p:spPr>
          <a:xfrm>
            <a:off x="300038" y="365127"/>
            <a:ext cx="11544300" cy="1325563"/>
          </a:xfrm>
        </p:spPr>
        <p:txBody>
          <a:bodyPr>
            <a:normAutofit fontScale="90000"/>
          </a:bodyPr>
          <a:lstStyle/>
          <a:p>
            <a:r>
              <a:rPr lang="en-US" b="1" dirty="0">
                <a:solidFill>
                  <a:srgbClr val="44546A"/>
                </a:solidFill>
              </a:rPr>
              <a:t>Example – Step 2: BBF committee members independently grade recommendations before the 4</a:t>
            </a:r>
            <a:r>
              <a:rPr lang="en-US" b="1" baseline="30000" dirty="0">
                <a:solidFill>
                  <a:srgbClr val="44546A"/>
                </a:solidFill>
              </a:rPr>
              <a:t>th</a:t>
            </a:r>
            <a:r>
              <a:rPr lang="en-US" b="1" dirty="0">
                <a:solidFill>
                  <a:srgbClr val="44546A"/>
                </a:solidFill>
              </a:rPr>
              <a:t> meeting</a:t>
            </a:r>
            <a:endParaRPr lang="en-US" dirty="0">
              <a:solidFill>
                <a:srgbClr val="44546A"/>
              </a:solidFill>
            </a:endParaRPr>
          </a:p>
        </p:txBody>
      </p:sp>
    </p:spTree>
    <p:extLst>
      <p:ext uri="{BB962C8B-B14F-4D97-AF65-F5344CB8AC3E}">
        <p14:creationId xmlns:p14="http://schemas.microsoft.com/office/powerpoint/2010/main" val="250810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4E6060-42F0-4AF1-B448-9DEC2E83CE29}"/>
              </a:ext>
            </a:extLst>
          </p:cNvPr>
          <p:cNvSpPr>
            <a:spLocks noGrp="1"/>
          </p:cNvSpPr>
          <p:nvPr>
            <p:ph type="sldNum" sz="quarter" idx="12"/>
          </p:nvPr>
        </p:nvSpPr>
        <p:spPr/>
        <p:txBody>
          <a:bodyPr/>
          <a:lstStyle/>
          <a:p>
            <a:fld id="{26FE9C25-51DE-3546-844B-AE0C79BDB01E}" type="slidenum">
              <a:rPr lang="en-US" smtClean="0"/>
              <a:t>16</a:t>
            </a:fld>
            <a:endParaRPr lang="en-US"/>
          </a:p>
        </p:txBody>
      </p:sp>
      <p:pic>
        <p:nvPicPr>
          <p:cNvPr id="3" name="Picture 2" descr="Table: Present all recommdation with grades and decide on top priority recommendations.&#10;&#10;Table Header: Recommendation, Effectiveness Grade, Feasibility Grade, Recommendation Grade&#10;&#10;Table Row: Strengthen enformcement of Code of Marketing of Breast Milk Substitutes with 45 years. .7, .4. .5, .53&#10;&#10;Table Row: Recommendation 2&#10;Table Row: Recommendation 3 (Etc...)&#10;&#10;Table: For each top priority recommendation, develop proprosed actions as a committee with consensus&#10;&#10;Table Header: Priority Recommendation, Proposed Actions&#10;&#10;Table Row: Strengthen enforcement of Coe of Marketing of Breast Milk Subsitutes within 5 years. • Develop a budget line for monitoring and enforcement of national law&#10;• Develop a monitoring system at national and local levels&#10;• Develop a penalites system to be in accordance with severity&#10;• Develop and define a multi-sectorial enforcement strategies&#10;• Educate health professionals about the law and code violations">
            <a:extLst>
              <a:ext uri="{FF2B5EF4-FFF2-40B4-BE49-F238E27FC236}">
                <a16:creationId xmlns:a16="http://schemas.microsoft.com/office/drawing/2014/main" id="{C2FBE670-A111-4647-8F51-B1174B56E598}"/>
              </a:ext>
            </a:extLst>
          </p:cNvPr>
          <p:cNvPicPr>
            <a:picLocks noChangeAspect="1"/>
          </p:cNvPicPr>
          <p:nvPr/>
        </p:nvPicPr>
        <p:blipFill rotWithShape="1">
          <a:blip r:embed="rId3"/>
          <a:srcRect l="12481" t="13541" r="61621" b="23125"/>
          <a:stretch/>
        </p:blipFill>
        <p:spPr>
          <a:xfrm>
            <a:off x="757237" y="1528763"/>
            <a:ext cx="7549932" cy="5192714"/>
          </a:xfrm>
          <a:prstGeom prst="rect">
            <a:avLst/>
          </a:prstGeom>
        </p:spPr>
      </p:pic>
      <p:sp>
        <p:nvSpPr>
          <p:cNvPr id="2" name="Title 1">
            <a:extLst>
              <a:ext uri="{FF2B5EF4-FFF2-40B4-BE49-F238E27FC236}">
                <a16:creationId xmlns:a16="http://schemas.microsoft.com/office/drawing/2014/main" id="{21364631-C14C-4132-9DD9-0163CC3B9F86}"/>
              </a:ext>
            </a:extLst>
          </p:cNvPr>
          <p:cNvSpPr>
            <a:spLocks noGrp="1"/>
          </p:cNvSpPr>
          <p:nvPr>
            <p:ph type="title"/>
          </p:nvPr>
        </p:nvSpPr>
        <p:spPr>
          <a:xfrm>
            <a:off x="838200" y="157163"/>
            <a:ext cx="10515600" cy="1533527"/>
          </a:xfrm>
        </p:spPr>
        <p:txBody>
          <a:bodyPr>
            <a:normAutofit fontScale="90000"/>
          </a:bodyPr>
          <a:lstStyle/>
          <a:p>
            <a:r>
              <a:rPr lang="en-US" b="1" dirty="0">
                <a:solidFill>
                  <a:srgbClr val="44546A"/>
                </a:solidFill>
              </a:rPr>
              <a:t>Example – Step 3: Reaching consensus on priority recommendations and develop</a:t>
            </a:r>
            <a:r>
              <a:rPr lang="en-US" dirty="0">
                <a:solidFill>
                  <a:srgbClr val="44546A"/>
                </a:solidFill>
              </a:rPr>
              <a:t> </a:t>
            </a:r>
            <a:r>
              <a:rPr lang="en-US" b="1" dirty="0">
                <a:solidFill>
                  <a:srgbClr val="44546A"/>
                </a:solidFill>
              </a:rPr>
              <a:t>proposed actions</a:t>
            </a:r>
            <a:endParaRPr lang="en-US" dirty="0">
              <a:solidFill>
                <a:srgbClr val="44546A"/>
              </a:solidFill>
            </a:endParaRPr>
          </a:p>
        </p:txBody>
      </p:sp>
    </p:spTree>
    <p:extLst>
      <p:ext uri="{BB962C8B-B14F-4D97-AF65-F5344CB8AC3E}">
        <p14:creationId xmlns:p14="http://schemas.microsoft.com/office/powerpoint/2010/main" val="173985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853D-451B-4059-997A-B736A35B56A6}"/>
              </a:ext>
            </a:extLst>
          </p:cNvPr>
          <p:cNvSpPr>
            <a:spLocks noGrp="1"/>
          </p:cNvSpPr>
          <p:nvPr>
            <p:ph type="title"/>
          </p:nvPr>
        </p:nvSpPr>
        <p:spPr>
          <a:xfrm>
            <a:off x="838199" y="365127"/>
            <a:ext cx="11020425" cy="1325563"/>
          </a:xfrm>
        </p:spPr>
        <p:txBody>
          <a:bodyPr>
            <a:normAutofit/>
          </a:bodyPr>
          <a:lstStyle/>
          <a:p>
            <a:r>
              <a:rPr lang="en-US" b="1" dirty="0">
                <a:solidFill>
                  <a:srgbClr val="C394B8"/>
                </a:solidFill>
              </a:rPr>
              <a:t>Appendices </a:t>
            </a:r>
          </a:p>
        </p:txBody>
      </p:sp>
      <p:sp>
        <p:nvSpPr>
          <p:cNvPr id="4" name="Slide Number Placeholder 3">
            <a:extLst>
              <a:ext uri="{FF2B5EF4-FFF2-40B4-BE49-F238E27FC236}">
                <a16:creationId xmlns:a16="http://schemas.microsoft.com/office/drawing/2014/main" id="{13EC9AE7-B83E-4F34-9E2B-D4749605379B}"/>
              </a:ext>
            </a:extLst>
          </p:cNvPr>
          <p:cNvSpPr>
            <a:spLocks noGrp="1"/>
          </p:cNvSpPr>
          <p:nvPr>
            <p:ph type="sldNum" sz="quarter" idx="12"/>
          </p:nvPr>
        </p:nvSpPr>
        <p:spPr/>
        <p:txBody>
          <a:bodyPr/>
          <a:lstStyle/>
          <a:p>
            <a:fld id="{26FE9C25-51DE-3546-844B-AE0C79BDB01E}" type="slidenum">
              <a:rPr lang="en-US" smtClean="0"/>
              <a:t>17</a:t>
            </a:fld>
            <a:endParaRPr lang="en-US"/>
          </a:p>
        </p:txBody>
      </p:sp>
      <p:sp>
        <p:nvSpPr>
          <p:cNvPr id="6" name="Content Placeholder 5">
            <a:extLst>
              <a:ext uri="{FF2B5EF4-FFF2-40B4-BE49-F238E27FC236}">
                <a16:creationId xmlns:a16="http://schemas.microsoft.com/office/drawing/2014/main" id="{B5C24BCF-8364-4E09-9D26-4904E9F34E6C}"/>
              </a:ext>
            </a:extLst>
          </p:cNvPr>
          <p:cNvSpPr>
            <a:spLocks noGrp="1"/>
          </p:cNvSpPr>
          <p:nvPr>
            <p:ph idx="1"/>
          </p:nvPr>
        </p:nvSpPr>
        <p:spPr>
          <a:xfrm>
            <a:off x="838200" y="1500188"/>
            <a:ext cx="10515600" cy="4676775"/>
          </a:xfrm>
        </p:spPr>
        <p:txBody>
          <a:bodyPr vert="horz" lIns="91440" tIns="45720" rIns="91440" bIns="45720" rtlCol="0" anchor="t">
            <a:noAutofit/>
          </a:bodyPr>
          <a:lstStyle/>
          <a:p>
            <a:pPr marL="227965" indent="-227965"/>
            <a:r>
              <a:rPr lang="en-US" sz="2200" b="1" dirty="0">
                <a:solidFill>
                  <a:srgbClr val="44546A"/>
                </a:solidFill>
              </a:rPr>
              <a:t>Appendix 1. </a:t>
            </a:r>
            <a:r>
              <a:rPr lang="en-US" sz="2200" dirty="0">
                <a:solidFill>
                  <a:srgbClr val="44546A"/>
                </a:solidFill>
              </a:rPr>
              <a:t>Recommendations Development Template </a:t>
            </a:r>
            <a:endParaRPr lang="en-US" sz="2200" dirty="0">
              <a:solidFill>
                <a:srgbClr val="44546A"/>
              </a:solidFill>
              <a:cs typeface="Calibri"/>
            </a:endParaRPr>
          </a:p>
          <a:p>
            <a:pPr marL="227965" indent="-227965"/>
            <a:r>
              <a:rPr lang="en-US" sz="2200" b="1" dirty="0">
                <a:solidFill>
                  <a:srgbClr val="44546A"/>
                </a:solidFill>
              </a:rPr>
              <a:t>Appendix 2. </a:t>
            </a:r>
            <a:r>
              <a:rPr lang="en-US" sz="2200" dirty="0">
                <a:solidFill>
                  <a:srgbClr val="44546A"/>
                </a:solidFill>
              </a:rPr>
              <a:t>PowerPoint Template for Initial Recommendations Presented in the 3</a:t>
            </a:r>
            <a:r>
              <a:rPr lang="en-US" sz="2200" baseline="30000" dirty="0">
                <a:solidFill>
                  <a:srgbClr val="44546A"/>
                </a:solidFill>
              </a:rPr>
              <a:t>rd</a:t>
            </a:r>
            <a:r>
              <a:rPr lang="en-US" sz="2200" dirty="0">
                <a:solidFill>
                  <a:srgbClr val="44546A"/>
                </a:solidFill>
              </a:rPr>
              <a:t> Meeting by Gear Teams (see all 8)</a:t>
            </a:r>
            <a:endParaRPr lang="en-US" sz="2200" dirty="0">
              <a:solidFill>
                <a:srgbClr val="44546A"/>
              </a:solidFill>
              <a:cs typeface="Calibri"/>
            </a:endParaRPr>
          </a:p>
          <a:p>
            <a:pPr marL="227965" indent="-227965"/>
            <a:r>
              <a:rPr lang="en-US" sz="2200" b="1" dirty="0">
                <a:solidFill>
                  <a:srgbClr val="44546A"/>
                </a:solidFill>
              </a:rPr>
              <a:t>Appendix 3. </a:t>
            </a:r>
            <a:r>
              <a:rPr lang="en-US" sz="2200" dirty="0">
                <a:solidFill>
                  <a:srgbClr val="44546A"/>
                </a:solidFill>
              </a:rPr>
              <a:t>Survey Template (See Google Forms for online version and Word Document for in-person version)</a:t>
            </a:r>
            <a:endParaRPr lang="en-US" sz="2200" dirty="0">
              <a:solidFill>
                <a:srgbClr val="44546A"/>
              </a:solidFill>
              <a:cs typeface="Calibri"/>
            </a:endParaRPr>
          </a:p>
          <a:p>
            <a:pPr marL="227965" indent="-227965"/>
            <a:r>
              <a:rPr lang="en-US" sz="2200" b="1" dirty="0">
                <a:solidFill>
                  <a:srgbClr val="44546A"/>
                </a:solidFill>
              </a:rPr>
              <a:t>Appendix 3a. </a:t>
            </a:r>
            <a:r>
              <a:rPr lang="en-US" sz="2200" dirty="0">
                <a:solidFill>
                  <a:srgbClr val="44546A"/>
                </a:solidFill>
              </a:rPr>
              <a:t>Country Director-Coordinator Email to Committee Members</a:t>
            </a:r>
            <a:endParaRPr lang="en-US" sz="2200" dirty="0">
              <a:solidFill>
                <a:srgbClr val="44546A"/>
              </a:solidFill>
              <a:cs typeface="Calibri"/>
            </a:endParaRPr>
          </a:p>
          <a:p>
            <a:pPr marL="227965" indent="-227965"/>
            <a:r>
              <a:rPr lang="en-US" sz="2200" b="1" dirty="0">
                <a:solidFill>
                  <a:srgbClr val="44546A"/>
                </a:solidFill>
              </a:rPr>
              <a:t>Appendix 4. </a:t>
            </a:r>
            <a:r>
              <a:rPr lang="en-US" sz="2200" dirty="0">
                <a:solidFill>
                  <a:srgbClr val="44546A"/>
                </a:solidFill>
              </a:rPr>
              <a:t>Recommendation Grade Calculators (See Google Sheets and Excel document)</a:t>
            </a:r>
            <a:endParaRPr lang="en-US" sz="2200" dirty="0">
              <a:solidFill>
                <a:srgbClr val="44546A"/>
              </a:solidFill>
              <a:cs typeface="Calibri"/>
            </a:endParaRPr>
          </a:p>
          <a:p>
            <a:pPr marL="227965" indent="-227965"/>
            <a:r>
              <a:rPr lang="en-US" sz="2200" b="1" dirty="0">
                <a:solidFill>
                  <a:srgbClr val="44546A"/>
                </a:solidFill>
              </a:rPr>
              <a:t>Appendix 4a.</a:t>
            </a:r>
            <a:r>
              <a:rPr lang="en-US" sz="2200" dirty="0">
                <a:solidFill>
                  <a:srgbClr val="44546A"/>
                </a:solidFill>
              </a:rPr>
              <a:t> Survey Management Options Instructions </a:t>
            </a:r>
            <a:endParaRPr lang="en-US" sz="2200" dirty="0">
              <a:solidFill>
                <a:srgbClr val="44546A"/>
              </a:solidFill>
              <a:cs typeface="Calibri"/>
            </a:endParaRPr>
          </a:p>
          <a:p>
            <a:pPr marL="227965" indent="-227965"/>
            <a:r>
              <a:rPr lang="en-US" sz="2200" b="1" dirty="0">
                <a:solidFill>
                  <a:srgbClr val="44546A"/>
                </a:solidFill>
                <a:cs typeface="Calibri"/>
              </a:rPr>
              <a:t>Appendix 4b. </a:t>
            </a:r>
            <a:r>
              <a:rPr lang="en-US" sz="2200" dirty="0">
                <a:solidFill>
                  <a:srgbClr val="44546A"/>
                </a:solidFill>
                <a:cs typeface="Calibri"/>
              </a:rPr>
              <a:t>Summary Grade Calculators</a:t>
            </a:r>
          </a:p>
          <a:p>
            <a:pPr marL="227965" indent="-227965"/>
            <a:r>
              <a:rPr lang="en-US" sz="2200" b="1" dirty="0">
                <a:solidFill>
                  <a:srgbClr val="44546A"/>
                </a:solidFill>
              </a:rPr>
              <a:t>Appendix 5. </a:t>
            </a:r>
            <a:r>
              <a:rPr lang="en-US" sz="2200" dirty="0">
                <a:solidFill>
                  <a:srgbClr val="44546A"/>
                </a:solidFill>
              </a:rPr>
              <a:t>Template for priority recommendation and development of key actions (See PowerPoint File)</a:t>
            </a:r>
            <a:endParaRPr lang="en-US" sz="2200" dirty="0">
              <a:solidFill>
                <a:srgbClr val="44546A"/>
              </a:solidFill>
              <a:cs typeface="Calibri"/>
            </a:endParaRPr>
          </a:p>
          <a:p>
            <a:pPr marL="227965" indent="-227965"/>
            <a:r>
              <a:rPr lang="en-US" sz="2200" b="1" dirty="0">
                <a:solidFill>
                  <a:srgbClr val="44546A"/>
                </a:solidFill>
              </a:rPr>
              <a:t>Appendix 6. </a:t>
            </a:r>
            <a:r>
              <a:rPr lang="en-US" sz="2200" dirty="0">
                <a:solidFill>
                  <a:srgbClr val="44546A"/>
                </a:solidFill>
              </a:rPr>
              <a:t>Methods and Guidelines for Policy Recommendation Development &amp; Prioritization Process</a:t>
            </a:r>
            <a:r>
              <a:rPr lang="en-US" sz="2200" dirty="0">
                <a:solidFill>
                  <a:srgbClr val="44546A"/>
                </a:solidFill>
                <a:cs typeface="Calibri"/>
              </a:rPr>
              <a:t> (PPT and Word document)</a:t>
            </a:r>
          </a:p>
          <a:p>
            <a:endParaRPr lang="en-US" sz="22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77104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7539F6-9D44-488D-9057-C12A1ACF7682}"/>
              </a:ext>
            </a:extLst>
          </p:cNvPr>
          <p:cNvSpPr>
            <a:spLocks noGrp="1"/>
          </p:cNvSpPr>
          <p:nvPr>
            <p:ph type="sldNum" sz="quarter" idx="12"/>
          </p:nvPr>
        </p:nvSpPr>
        <p:spPr/>
        <p:txBody>
          <a:bodyPr/>
          <a:lstStyle/>
          <a:p>
            <a:fld id="{26FE9C25-51DE-3546-844B-AE0C79BDB01E}" type="slidenum">
              <a:rPr lang="en-US" smtClean="0"/>
              <a:t>2</a:t>
            </a:fld>
            <a:endParaRPr lang="en-US"/>
          </a:p>
        </p:txBody>
      </p:sp>
      <p:sp>
        <p:nvSpPr>
          <p:cNvPr id="5" name="Rectangle 4">
            <a:extLst>
              <a:ext uri="{FF2B5EF4-FFF2-40B4-BE49-F238E27FC236}">
                <a16:creationId xmlns:a16="http://schemas.microsoft.com/office/drawing/2014/main" id="{0CFE2F5B-5917-492B-A386-5ED5ABFD0259}"/>
              </a:ext>
            </a:extLst>
          </p:cNvPr>
          <p:cNvSpPr/>
          <p:nvPr/>
        </p:nvSpPr>
        <p:spPr>
          <a:xfrm>
            <a:off x="781866" y="6176963"/>
            <a:ext cx="10628267" cy="461665"/>
          </a:xfrm>
          <a:prstGeom prst="rect">
            <a:avLst/>
          </a:prstGeom>
        </p:spPr>
        <p:txBody>
          <a:bodyPr wrap="square">
            <a:spAutoFit/>
          </a:bodyPr>
          <a:lstStyle/>
          <a:p>
            <a:pPr algn="just"/>
            <a:r>
              <a:rPr lang="en-US" sz="1200" b="0" i="0" dirty="0">
                <a:solidFill>
                  <a:schemeClr val="tx2"/>
                </a:solidFill>
                <a:effectLst/>
                <a:latin typeface="Calibri" charset="0"/>
                <a:ea typeface="Calibri" charset="0"/>
                <a:cs typeface="Calibri" charset="0"/>
              </a:rPr>
              <a:t>1. </a:t>
            </a:r>
            <a:r>
              <a:rPr lang="en-US" sz="1200" b="0" i="0" dirty="0" err="1">
                <a:solidFill>
                  <a:schemeClr val="tx2"/>
                </a:solidFill>
                <a:effectLst/>
                <a:latin typeface="Calibri" charset="0"/>
                <a:ea typeface="Calibri" charset="0"/>
                <a:cs typeface="Calibri" charset="0"/>
              </a:rPr>
              <a:t>Rudan</a:t>
            </a:r>
            <a:r>
              <a:rPr lang="en-US" sz="1200" b="0" i="0" dirty="0">
                <a:solidFill>
                  <a:schemeClr val="tx2"/>
                </a:solidFill>
                <a:effectLst/>
                <a:latin typeface="Calibri" charset="0"/>
                <a:ea typeface="Calibri" charset="0"/>
                <a:cs typeface="Calibri" charset="0"/>
              </a:rPr>
              <a:t> I, Gibson JL, </a:t>
            </a:r>
            <a:r>
              <a:rPr lang="en-US" sz="1200" b="0" i="0" dirty="0" err="1">
                <a:solidFill>
                  <a:schemeClr val="tx2"/>
                </a:solidFill>
                <a:effectLst/>
                <a:latin typeface="Calibri" charset="0"/>
                <a:ea typeface="Calibri" charset="0"/>
                <a:cs typeface="Calibri" charset="0"/>
              </a:rPr>
              <a:t>Ameratunga</a:t>
            </a:r>
            <a:r>
              <a:rPr lang="en-US" sz="1200" b="0" i="0" dirty="0">
                <a:solidFill>
                  <a:schemeClr val="tx2"/>
                </a:solidFill>
                <a:effectLst/>
                <a:latin typeface="Calibri" charset="0"/>
                <a:ea typeface="Calibri" charset="0"/>
                <a:cs typeface="Calibri" charset="0"/>
              </a:rPr>
              <a:t> S, </a:t>
            </a:r>
            <a:r>
              <a:rPr lang="en-US" sz="1200" b="0" i="0" dirty="0" err="1">
                <a:solidFill>
                  <a:schemeClr val="tx2"/>
                </a:solidFill>
                <a:effectLst/>
                <a:latin typeface="Calibri" charset="0"/>
                <a:ea typeface="Calibri" charset="0"/>
                <a:cs typeface="Calibri" charset="0"/>
              </a:rPr>
              <a:t>Arifeen</a:t>
            </a:r>
            <a:r>
              <a:rPr lang="en-US" sz="1200" b="0" i="0" dirty="0">
                <a:solidFill>
                  <a:schemeClr val="tx2"/>
                </a:solidFill>
                <a:effectLst/>
                <a:latin typeface="Calibri" charset="0"/>
                <a:ea typeface="Calibri" charset="0"/>
                <a:cs typeface="Calibri" charset="0"/>
              </a:rPr>
              <a:t> SE, </a:t>
            </a:r>
            <a:r>
              <a:rPr lang="en-US" sz="1200" b="0" i="0" dirty="0" err="1">
                <a:solidFill>
                  <a:schemeClr val="tx2"/>
                </a:solidFill>
                <a:effectLst/>
                <a:latin typeface="Calibri" charset="0"/>
                <a:ea typeface="Calibri" charset="0"/>
                <a:cs typeface="Calibri" charset="0"/>
              </a:rPr>
              <a:t>Bhutta</a:t>
            </a:r>
            <a:r>
              <a:rPr lang="en-US" sz="1200" b="0" i="0" dirty="0">
                <a:solidFill>
                  <a:schemeClr val="tx2"/>
                </a:solidFill>
                <a:effectLst/>
                <a:latin typeface="Calibri" charset="0"/>
                <a:ea typeface="Calibri" charset="0"/>
                <a:cs typeface="Calibri" charset="0"/>
              </a:rPr>
              <a:t> ZA, Black M, Black RE, Brown KH, Campbell H, </a:t>
            </a:r>
            <a:r>
              <a:rPr lang="en-US" sz="1200" b="0" i="0" dirty="0" err="1">
                <a:solidFill>
                  <a:schemeClr val="tx2"/>
                </a:solidFill>
                <a:effectLst/>
                <a:latin typeface="Calibri" charset="0"/>
                <a:ea typeface="Calibri" charset="0"/>
                <a:cs typeface="Calibri" charset="0"/>
              </a:rPr>
              <a:t>Carneiro</a:t>
            </a:r>
            <a:r>
              <a:rPr lang="en-US" sz="1200" b="0" i="0" dirty="0">
                <a:solidFill>
                  <a:schemeClr val="tx2"/>
                </a:solidFill>
                <a:effectLst/>
                <a:latin typeface="Calibri" charset="0"/>
                <a:ea typeface="Calibri" charset="0"/>
                <a:cs typeface="Calibri" charset="0"/>
              </a:rPr>
              <a:t> I, Chan KY. Setting priorities in global child health research investments: guidelines for implementation of CHNRI method. Croatian medical journal. 2008 Dec 15;49(6):720-33.</a:t>
            </a:r>
            <a:endParaRPr lang="en-US" sz="1200" dirty="0">
              <a:solidFill>
                <a:schemeClr val="tx2"/>
              </a:solidFill>
              <a:latin typeface="Calibri" charset="0"/>
              <a:ea typeface="Calibri" charset="0"/>
              <a:cs typeface="Calibri" charset="0"/>
            </a:endParaRPr>
          </a:p>
        </p:txBody>
      </p:sp>
      <p:pic>
        <p:nvPicPr>
          <p:cNvPr id="6" name="Picture 5" descr="Flow chart - BBF 5-meeting process within country context&#10;&#10;Bencmark scores, gaps, recommendations">
            <a:extLst>
              <a:ext uri="{FF2B5EF4-FFF2-40B4-BE49-F238E27FC236}">
                <a16:creationId xmlns:a16="http://schemas.microsoft.com/office/drawing/2014/main" id="{34A873A3-2357-45A7-B8DE-610520771E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3164" y="105032"/>
            <a:ext cx="3318836" cy="1779062"/>
          </a:xfrm>
          <a:prstGeom prst="rect">
            <a:avLst/>
          </a:prstGeom>
          <a:noFill/>
        </p:spPr>
      </p:pic>
      <p:sp>
        <p:nvSpPr>
          <p:cNvPr id="3" name="Content Placeholder 2">
            <a:extLst>
              <a:ext uri="{FF2B5EF4-FFF2-40B4-BE49-F238E27FC236}">
                <a16:creationId xmlns:a16="http://schemas.microsoft.com/office/drawing/2014/main" id="{6A9EDA08-7AFA-42B9-9AA4-19C944A53A8E}"/>
              </a:ext>
            </a:extLst>
          </p:cNvPr>
          <p:cNvSpPr>
            <a:spLocks noGrp="1"/>
          </p:cNvSpPr>
          <p:nvPr>
            <p:ph idx="1"/>
          </p:nvPr>
        </p:nvSpPr>
        <p:spPr/>
        <p:txBody>
          <a:bodyPr>
            <a:normAutofit lnSpcReduction="10000"/>
          </a:bodyPr>
          <a:lstStyle/>
          <a:p>
            <a:r>
              <a:rPr lang="en-US" dirty="0">
                <a:solidFill>
                  <a:srgbClr val="44546A"/>
                </a:solidFill>
              </a:rPr>
              <a:t>A key product of BBF is generating robust, concrete recommendations to address the gaps identified from the </a:t>
            </a:r>
            <a:r>
              <a:rPr lang="en-US" dirty="0" err="1">
                <a:solidFill>
                  <a:srgbClr val="44546A"/>
                </a:solidFill>
              </a:rPr>
              <a:t>BBFI</a:t>
            </a:r>
            <a:r>
              <a:rPr lang="en-US" dirty="0">
                <a:solidFill>
                  <a:srgbClr val="44546A"/>
                </a:solidFill>
              </a:rPr>
              <a:t> and 5-meeting process that can be acted upon by key stakeholders</a:t>
            </a:r>
          </a:p>
          <a:p>
            <a:r>
              <a:rPr lang="en-US" dirty="0">
                <a:solidFill>
                  <a:srgbClr val="44546A"/>
                </a:solidFill>
              </a:rPr>
              <a:t>It is important for the translation of recommendations to action that:</a:t>
            </a:r>
          </a:p>
          <a:p>
            <a:pPr lvl="1"/>
            <a:r>
              <a:rPr lang="en-US" dirty="0">
                <a:solidFill>
                  <a:srgbClr val="44546A"/>
                </a:solidFill>
              </a:rPr>
              <a:t>Recommendations are meaningful and understood by key stakeholders</a:t>
            </a:r>
          </a:p>
          <a:p>
            <a:pPr lvl="1"/>
            <a:r>
              <a:rPr lang="en-US" dirty="0">
                <a:solidFill>
                  <a:srgbClr val="44546A"/>
                </a:solidFill>
              </a:rPr>
              <a:t>Top recommendations are selected and presented clearly to key stakeholders </a:t>
            </a:r>
          </a:p>
          <a:p>
            <a:r>
              <a:rPr lang="en-US" dirty="0">
                <a:solidFill>
                  <a:srgbClr val="44546A"/>
                </a:solidFill>
              </a:rPr>
              <a:t>We provide guidance on developing recommendation and identifying top priority recommendation that can be shared at the 5</a:t>
            </a:r>
            <a:r>
              <a:rPr lang="en-US" baseline="30000" dirty="0">
                <a:solidFill>
                  <a:srgbClr val="44546A"/>
                </a:solidFill>
              </a:rPr>
              <a:t>th</a:t>
            </a:r>
            <a:r>
              <a:rPr lang="en-US" dirty="0">
                <a:solidFill>
                  <a:srgbClr val="44546A"/>
                </a:solidFill>
              </a:rPr>
              <a:t> meeting</a:t>
            </a:r>
          </a:p>
          <a:p>
            <a:pPr lvl="1"/>
            <a:r>
              <a:rPr lang="en-US" dirty="0">
                <a:solidFill>
                  <a:srgbClr val="44546A"/>
                </a:solidFill>
              </a:rPr>
              <a:t>The Child Health and Nutrition Research Initiative (</a:t>
            </a:r>
            <a:r>
              <a:rPr lang="en-US" dirty="0" err="1">
                <a:solidFill>
                  <a:srgbClr val="44546A"/>
                </a:solidFill>
              </a:rPr>
              <a:t>CHNRI</a:t>
            </a:r>
            <a:r>
              <a:rPr lang="en-US" dirty="0">
                <a:solidFill>
                  <a:srgbClr val="44546A"/>
                </a:solidFill>
              </a:rPr>
              <a:t>) research priority-setting methodology has been adapted for BBF recommendation priority-setting (1)</a:t>
            </a:r>
          </a:p>
          <a:p>
            <a:pPr lvl="1"/>
            <a:endParaRPr lang="en-US" dirty="0"/>
          </a:p>
          <a:p>
            <a:pPr lvl="1"/>
            <a:endParaRPr lang="en-US" dirty="0"/>
          </a:p>
        </p:txBody>
      </p:sp>
      <p:sp>
        <p:nvSpPr>
          <p:cNvPr id="2" name="Title 1">
            <a:extLst>
              <a:ext uri="{FF2B5EF4-FFF2-40B4-BE49-F238E27FC236}">
                <a16:creationId xmlns:a16="http://schemas.microsoft.com/office/drawing/2014/main" id="{E99FEB53-D6E2-4F59-877E-148DE607ECF4}"/>
              </a:ext>
            </a:extLst>
          </p:cNvPr>
          <p:cNvSpPr>
            <a:spLocks noGrp="1"/>
          </p:cNvSpPr>
          <p:nvPr>
            <p:ph type="title"/>
          </p:nvPr>
        </p:nvSpPr>
        <p:spPr/>
        <p:txBody>
          <a:bodyPr/>
          <a:lstStyle/>
          <a:p>
            <a:r>
              <a:rPr lang="en-US" b="1" dirty="0">
                <a:solidFill>
                  <a:srgbClr val="C394B8"/>
                </a:solidFill>
              </a:rPr>
              <a:t>Background </a:t>
            </a:r>
          </a:p>
        </p:txBody>
      </p:sp>
    </p:spTree>
    <p:extLst>
      <p:ext uri="{BB962C8B-B14F-4D97-AF65-F5344CB8AC3E}">
        <p14:creationId xmlns:p14="http://schemas.microsoft.com/office/powerpoint/2010/main" val="150443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2F667C-6F8E-49B5-AD54-AE6A0B4853A5}"/>
              </a:ext>
            </a:extLst>
          </p:cNvPr>
          <p:cNvSpPr>
            <a:spLocks noGrp="1"/>
          </p:cNvSpPr>
          <p:nvPr>
            <p:ph type="sldNum" sz="quarter" idx="12"/>
          </p:nvPr>
        </p:nvSpPr>
        <p:spPr/>
        <p:txBody>
          <a:bodyPr/>
          <a:lstStyle/>
          <a:p>
            <a:fld id="{26FE9C25-51DE-3546-844B-AE0C79BDB01E}" type="slidenum">
              <a:rPr lang="en-US" smtClean="0"/>
              <a:t>3</a:t>
            </a:fld>
            <a:endParaRPr lang="en-US"/>
          </a:p>
        </p:txBody>
      </p:sp>
      <p:pic>
        <p:nvPicPr>
          <p:cNvPr id="4" name="Picture 3" descr="Flow Chart - Steps in left column, meetings in right column&#10;&#10;">
            <a:extLst>
              <a:ext uri="{FF2B5EF4-FFF2-40B4-BE49-F238E27FC236}">
                <a16:creationId xmlns:a16="http://schemas.microsoft.com/office/drawing/2014/main" id="{0E00F066-24DA-4670-9CDD-753499DEEBA8}"/>
              </a:ext>
            </a:extLst>
          </p:cNvPr>
          <p:cNvPicPr>
            <a:picLocks noChangeAspect="1"/>
          </p:cNvPicPr>
          <p:nvPr/>
        </p:nvPicPr>
        <p:blipFill>
          <a:blip r:embed="rId3"/>
          <a:stretch>
            <a:fillRect/>
          </a:stretch>
        </p:blipFill>
        <p:spPr>
          <a:xfrm>
            <a:off x="3320902" y="0"/>
            <a:ext cx="5550195" cy="6858000"/>
          </a:xfrm>
          <a:prstGeom prst="rect">
            <a:avLst/>
          </a:prstGeom>
        </p:spPr>
      </p:pic>
    </p:spTree>
    <p:extLst>
      <p:ext uri="{BB962C8B-B14F-4D97-AF65-F5344CB8AC3E}">
        <p14:creationId xmlns:p14="http://schemas.microsoft.com/office/powerpoint/2010/main" val="91667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853D-451B-4059-997A-B736A35B56A6}"/>
              </a:ext>
            </a:extLst>
          </p:cNvPr>
          <p:cNvSpPr>
            <a:spLocks noGrp="1"/>
          </p:cNvSpPr>
          <p:nvPr>
            <p:ph type="title"/>
          </p:nvPr>
        </p:nvSpPr>
        <p:spPr>
          <a:xfrm>
            <a:off x="838199" y="365127"/>
            <a:ext cx="11020425" cy="1325563"/>
          </a:xfrm>
        </p:spPr>
        <p:txBody>
          <a:bodyPr>
            <a:normAutofit fontScale="90000"/>
          </a:bodyPr>
          <a:lstStyle/>
          <a:p>
            <a:r>
              <a:rPr lang="en-US" b="1" dirty="0">
                <a:solidFill>
                  <a:srgbClr val="C394B8"/>
                </a:solidFill>
              </a:rPr>
              <a:t>Step 1: Developing meaningful </a:t>
            </a:r>
            <a:r>
              <a:rPr lang="en-US" b="1" i="1" dirty="0">
                <a:solidFill>
                  <a:srgbClr val="C394B8"/>
                </a:solidFill>
              </a:rPr>
              <a:t>initial</a:t>
            </a:r>
            <a:r>
              <a:rPr lang="en-US" b="1" dirty="0">
                <a:solidFill>
                  <a:srgbClr val="C394B8"/>
                </a:solidFill>
              </a:rPr>
              <a:t> recommendations to be presented at the 3</a:t>
            </a:r>
            <a:r>
              <a:rPr lang="en-US" b="1" baseline="30000" dirty="0">
                <a:solidFill>
                  <a:srgbClr val="C394B8"/>
                </a:solidFill>
              </a:rPr>
              <a:t>rd</a:t>
            </a:r>
            <a:r>
              <a:rPr lang="en-US" b="1" dirty="0">
                <a:solidFill>
                  <a:srgbClr val="C394B8"/>
                </a:solidFill>
              </a:rPr>
              <a:t> meeting</a:t>
            </a:r>
          </a:p>
        </p:txBody>
      </p:sp>
      <p:sp>
        <p:nvSpPr>
          <p:cNvPr id="3" name="Content Placeholder 2">
            <a:extLst>
              <a:ext uri="{FF2B5EF4-FFF2-40B4-BE49-F238E27FC236}">
                <a16:creationId xmlns:a16="http://schemas.microsoft.com/office/drawing/2014/main" id="{758CCDC7-ABC2-4A49-9C39-6EFB5C95B5F9}"/>
              </a:ext>
            </a:extLst>
          </p:cNvPr>
          <p:cNvSpPr>
            <a:spLocks noGrp="1"/>
          </p:cNvSpPr>
          <p:nvPr>
            <p:ph idx="1"/>
          </p:nvPr>
        </p:nvSpPr>
        <p:spPr>
          <a:xfrm>
            <a:off x="838200" y="2043112"/>
            <a:ext cx="10515600" cy="4529138"/>
          </a:xfrm>
        </p:spPr>
        <p:txBody>
          <a:bodyPr vert="horz" lIns="91440" tIns="45720" rIns="91440" bIns="45720" rtlCol="0" anchor="t">
            <a:normAutofit lnSpcReduction="10000"/>
          </a:bodyPr>
          <a:lstStyle/>
          <a:p>
            <a:r>
              <a:rPr lang="en-US" dirty="0">
                <a:solidFill>
                  <a:srgbClr val="44546A"/>
                </a:solidFill>
              </a:rPr>
              <a:t>By the 3</a:t>
            </a:r>
            <a:r>
              <a:rPr lang="en-US" baseline="30000" dirty="0">
                <a:solidFill>
                  <a:srgbClr val="44546A"/>
                </a:solidFill>
              </a:rPr>
              <a:t>rd</a:t>
            </a:r>
            <a:r>
              <a:rPr lang="en-US" dirty="0">
                <a:solidFill>
                  <a:srgbClr val="44546A"/>
                </a:solidFill>
              </a:rPr>
              <a:t> meeting, consensus of final scores should be reached and </a:t>
            </a:r>
            <a:r>
              <a:rPr lang="en-US" b="1" dirty="0">
                <a:solidFill>
                  <a:srgbClr val="44546A"/>
                </a:solidFill>
              </a:rPr>
              <a:t>gear teams </a:t>
            </a:r>
            <a:r>
              <a:rPr lang="en-US" dirty="0">
                <a:solidFill>
                  <a:srgbClr val="44546A"/>
                </a:solidFill>
              </a:rPr>
              <a:t>should present a full list of their recommendations to the committee. </a:t>
            </a:r>
          </a:p>
          <a:p>
            <a:pPr marL="227965" indent="-227965"/>
            <a:r>
              <a:rPr lang="en-US" dirty="0">
                <a:solidFill>
                  <a:srgbClr val="44546A"/>
                </a:solidFill>
              </a:rPr>
              <a:t>Appendix 1, listed in the Training slides in PPT form and on its own as a Word document, provides a template that gear teams can use to develop each recommendation for presentation in the 3</a:t>
            </a:r>
            <a:r>
              <a:rPr lang="en-US" baseline="30000" dirty="0">
                <a:solidFill>
                  <a:srgbClr val="44546A"/>
                </a:solidFill>
              </a:rPr>
              <a:t>rd</a:t>
            </a:r>
            <a:r>
              <a:rPr lang="en-US" dirty="0">
                <a:solidFill>
                  <a:srgbClr val="44546A"/>
                </a:solidFill>
              </a:rPr>
              <a:t> meeting.* </a:t>
            </a:r>
            <a:endParaRPr lang="en-US" dirty="0">
              <a:solidFill>
                <a:srgbClr val="44546A"/>
              </a:solidFill>
              <a:cs typeface="Calibri"/>
            </a:endParaRPr>
          </a:p>
          <a:p>
            <a:r>
              <a:rPr lang="en-US" dirty="0">
                <a:solidFill>
                  <a:srgbClr val="44546A"/>
                </a:solidFill>
              </a:rPr>
              <a:t>In the 3</a:t>
            </a:r>
            <a:r>
              <a:rPr lang="en-US" baseline="30000" dirty="0">
                <a:solidFill>
                  <a:srgbClr val="44546A"/>
                </a:solidFill>
              </a:rPr>
              <a:t>rd</a:t>
            </a:r>
            <a:r>
              <a:rPr lang="en-US" dirty="0">
                <a:solidFill>
                  <a:srgbClr val="44546A"/>
                </a:solidFill>
              </a:rPr>
              <a:t> meeting, the committee should discuss all gear team recommendations, and agree on a final list of recommendations.</a:t>
            </a:r>
          </a:p>
          <a:p>
            <a:pPr marL="685165" lvl="1" indent="-227965"/>
            <a:r>
              <a:rPr lang="en-US" dirty="0">
                <a:solidFill>
                  <a:srgbClr val="44546A"/>
                </a:solidFill>
              </a:rPr>
              <a:t>This list will be the basis for the prioritization survey, so consideration of the criteria that will be accounted for will help the committee</a:t>
            </a:r>
            <a:endParaRPr lang="en-US" dirty="0">
              <a:solidFill>
                <a:srgbClr val="44546A"/>
              </a:solidFill>
              <a:cs typeface="Calibri"/>
            </a:endParaRPr>
          </a:p>
          <a:p>
            <a:pPr marL="0" indent="0">
              <a:buNone/>
            </a:pPr>
            <a:endParaRPr lang="en-US" sz="1700" dirty="0">
              <a:solidFill>
                <a:srgbClr val="44546A"/>
              </a:solidFill>
            </a:endParaRPr>
          </a:p>
          <a:p>
            <a:pPr marL="0" indent="0">
              <a:buNone/>
            </a:pPr>
            <a:r>
              <a:rPr lang="en-US" sz="1700" dirty="0">
                <a:solidFill>
                  <a:srgbClr val="44546A"/>
                </a:solidFill>
              </a:rPr>
              <a:t>*Appendix 2 is a ppt template for presenting recommendations with Appendix 1 as the basis for the presentation. </a:t>
            </a:r>
          </a:p>
        </p:txBody>
      </p:sp>
      <p:sp>
        <p:nvSpPr>
          <p:cNvPr id="4" name="Slide Number Placeholder 3">
            <a:extLst>
              <a:ext uri="{FF2B5EF4-FFF2-40B4-BE49-F238E27FC236}">
                <a16:creationId xmlns:a16="http://schemas.microsoft.com/office/drawing/2014/main" id="{13EC9AE7-B83E-4F34-9E2B-D4749605379B}"/>
              </a:ext>
            </a:extLst>
          </p:cNvPr>
          <p:cNvSpPr>
            <a:spLocks noGrp="1"/>
          </p:cNvSpPr>
          <p:nvPr>
            <p:ph type="sldNum" sz="quarter" idx="12"/>
          </p:nvPr>
        </p:nvSpPr>
        <p:spPr/>
        <p:txBody>
          <a:bodyPr/>
          <a:lstStyle/>
          <a:p>
            <a:fld id="{26FE9C25-51DE-3546-844B-AE0C79BDB01E}" type="slidenum">
              <a:rPr lang="en-US" smtClean="0"/>
              <a:t>4</a:t>
            </a:fld>
            <a:endParaRPr lang="en-US" dirty="0"/>
          </a:p>
        </p:txBody>
      </p:sp>
    </p:spTree>
    <p:extLst>
      <p:ext uri="{BB962C8B-B14F-4D97-AF65-F5344CB8AC3E}">
        <p14:creationId xmlns:p14="http://schemas.microsoft.com/office/powerpoint/2010/main" val="341148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able Template&#10;Left column = Initial Recommendation&#10;What do we want to happen?&#10;Why is it important for this recommendation to be achieved?&#10;Who is going to be responsible for the activity?&#10;When should this recommendation be completed by? (Give a time frame and specific immediate or long-term)&#10;How will this recommendation get done?&#10;Have similar actions been effective in enabling the breastfeeding environment in other contexts? (Provide examples and use BBF case studies.)&#10;Revisions proposed in meeting 3 discussion"/>
          <p:cNvGraphicFramePr>
            <a:graphicFrameLocks noGrp="1"/>
          </p:cNvGraphicFramePr>
          <p:nvPr>
            <p:extLst>
              <p:ext uri="{D42A27DB-BD31-4B8C-83A1-F6EECF244321}">
                <p14:modId xmlns:p14="http://schemas.microsoft.com/office/powerpoint/2010/main" val="2766129823"/>
              </p:ext>
            </p:extLst>
          </p:nvPr>
        </p:nvGraphicFramePr>
        <p:xfrm>
          <a:off x="1785938" y="1156424"/>
          <a:ext cx="9129714" cy="4947843"/>
        </p:xfrm>
        <a:graphic>
          <a:graphicData uri="http://schemas.openxmlformats.org/drawingml/2006/table">
            <a:tbl>
              <a:tblPr firstRow="1" firstCol="1" bandRow="1">
                <a:tableStyleId>{5C22544A-7EE6-4342-B048-85BDC9FD1C3A}</a:tableStyleId>
              </a:tblPr>
              <a:tblGrid>
                <a:gridCol w="3239270">
                  <a:extLst>
                    <a:ext uri="{9D8B030D-6E8A-4147-A177-3AD203B41FA5}">
                      <a16:colId xmlns:a16="http://schemas.microsoft.com/office/drawing/2014/main" val="20000"/>
                    </a:ext>
                  </a:extLst>
                </a:gridCol>
                <a:gridCol w="5890444">
                  <a:extLst>
                    <a:ext uri="{9D8B030D-6E8A-4147-A177-3AD203B41FA5}">
                      <a16:colId xmlns:a16="http://schemas.microsoft.com/office/drawing/2014/main" val="20001"/>
                    </a:ext>
                  </a:extLst>
                </a:gridCol>
              </a:tblGrid>
              <a:tr h="249164">
                <a:tc>
                  <a:txBody>
                    <a:bodyPr/>
                    <a:lstStyle/>
                    <a:p>
                      <a:pPr marL="0" marR="0" algn="ctr">
                        <a:lnSpc>
                          <a:spcPct val="107000"/>
                        </a:lnSpc>
                        <a:spcBef>
                          <a:spcPts val="0"/>
                        </a:spcBef>
                        <a:spcAft>
                          <a:spcPts val="800"/>
                        </a:spcAft>
                      </a:pPr>
                      <a:r>
                        <a:rPr lang="en-US" sz="1600" b="1" dirty="0">
                          <a:solidFill>
                            <a:schemeClr val="tx1"/>
                          </a:solidFill>
                          <a:effectLst/>
                          <a:latin typeface="Calibri" charset="0"/>
                          <a:ea typeface="Calibri" charset="0"/>
                          <a:cs typeface="Calibri" charset="0"/>
                        </a:rPr>
                        <a:t>Initial Recommendation </a:t>
                      </a: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0"/>
                  </a:ext>
                </a:extLst>
              </a:tr>
              <a:tr h="260694">
                <a:tc>
                  <a:txBody>
                    <a:bodyPr/>
                    <a:lstStyle/>
                    <a:p>
                      <a:pPr marL="0" marR="0">
                        <a:lnSpc>
                          <a:spcPct val="107000"/>
                        </a:lnSpc>
                        <a:spcBef>
                          <a:spcPts val="0"/>
                        </a:spcBef>
                        <a:spcAft>
                          <a:spcPts val="800"/>
                        </a:spcAft>
                      </a:pPr>
                      <a:r>
                        <a:rPr lang="en-US" sz="1600" b="1" dirty="0">
                          <a:solidFill>
                            <a:schemeClr val="tx2"/>
                          </a:solidFill>
                          <a:effectLst/>
                          <a:latin typeface="+mj-lt"/>
                        </a:rPr>
                        <a:t>WHAT</a:t>
                      </a:r>
                      <a:r>
                        <a:rPr lang="en-US" sz="1600" dirty="0">
                          <a:solidFill>
                            <a:schemeClr val="tx2"/>
                          </a:solidFill>
                          <a:effectLst/>
                          <a:latin typeface="+mj-lt"/>
                        </a:rPr>
                        <a:t> do we want to happen?</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1"/>
                  </a:ext>
                </a:extLst>
              </a:tr>
              <a:tr h="632446">
                <a:tc>
                  <a:txBody>
                    <a:bodyPr/>
                    <a:lstStyle/>
                    <a:p>
                      <a:pPr marL="0" marR="0">
                        <a:lnSpc>
                          <a:spcPct val="107000"/>
                        </a:lnSpc>
                        <a:spcBef>
                          <a:spcPts val="0"/>
                        </a:spcBef>
                        <a:spcAft>
                          <a:spcPts val="800"/>
                        </a:spcAft>
                      </a:pPr>
                      <a:r>
                        <a:rPr lang="en-US" sz="1600" dirty="0">
                          <a:solidFill>
                            <a:schemeClr val="tx2"/>
                          </a:solidFill>
                          <a:effectLst/>
                          <a:latin typeface="+mj-lt"/>
                        </a:rPr>
                        <a:t>WHY is it important for this recommendation to be achieved?</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2"/>
                  </a:ext>
                </a:extLst>
              </a:tr>
              <a:tr h="524070">
                <a:tc>
                  <a:txBody>
                    <a:bodyPr/>
                    <a:lstStyle/>
                    <a:p>
                      <a:pPr marL="0" marR="0">
                        <a:lnSpc>
                          <a:spcPct val="107000"/>
                        </a:lnSpc>
                        <a:spcBef>
                          <a:spcPts val="0"/>
                        </a:spcBef>
                        <a:spcAft>
                          <a:spcPts val="800"/>
                        </a:spcAft>
                      </a:pPr>
                      <a:r>
                        <a:rPr lang="en-US" sz="1600" dirty="0">
                          <a:solidFill>
                            <a:schemeClr val="tx2"/>
                          </a:solidFill>
                          <a:effectLst/>
                          <a:latin typeface="+mj-lt"/>
                        </a:rPr>
                        <a:t>WHO is going to be responsible for the activity?</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3"/>
                  </a:ext>
                </a:extLst>
              </a:tr>
              <a:tr h="940205">
                <a:tc>
                  <a:txBody>
                    <a:bodyPr/>
                    <a:lstStyle/>
                    <a:p>
                      <a:pPr marL="0" marR="0">
                        <a:lnSpc>
                          <a:spcPct val="107000"/>
                        </a:lnSpc>
                        <a:spcBef>
                          <a:spcPts val="0"/>
                        </a:spcBef>
                        <a:spcAft>
                          <a:spcPts val="800"/>
                        </a:spcAft>
                      </a:pPr>
                      <a:r>
                        <a:rPr lang="en-US" sz="1600" dirty="0">
                          <a:solidFill>
                            <a:schemeClr val="tx2"/>
                          </a:solidFill>
                          <a:effectLst/>
                          <a:latin typeface="+mj-lt"/>
                        </a:rPr>
                        <a:t>WHEN should this recommendation be completed by? (Give a time frame and specific immediate or long-term)</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4"/>
                  </a:ext>
                </a:extLst>
              </a:tr>
              <a:tr h="524070">
                <a:tc>
                  <a:txBody>
                    <a:bodyPr/>
                    <a:lstStyle/>
                    <a:p>
                      <a:pPr marL="0" marR="0">
                        <a:lnSpc>
                          <a:spcPct val="107000"/>
                        </a:lnSpc>
                        <a:spcBef>
                          <a:spcPts val="0"/>
                        </a:spcBef>
                        <a:spcAft>
                          <a:spcPts val="800"/>
                        </a:spcAft>
                      </a:pPr>
                      <a:r>
                        <a:rPr lang="en-US" sz="1600" dirty="0">
                          <a:solidFill>
                            <a:schemeClr val="tx2"/>
                          </a:solidFill>
                          <a:effectLst/>
                          <a:latin typeface="+mj-lt"/>
                        </a:rPr>
                        <a:t>HOW will this recommendation get done?</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5"/>
                  </a:ext>
                </a:extLst>
              </a:tr>
              <a:tr h="1129333">
                <a:tc>
                  <a:txBody>
                    <a:bodyPr/>
                    <a:lstStyle/>
                    <a:p>
                      <a:pPr marL="0" marR="0">
                        <a:lnSpc>
                          <a:spcPct val="107000"/>
                        </a:lnSpc>
                        <a:spcBef>
                          <a:spcPts val="0"/>
                        </a:spcBef>
                        <a:spcAft>
                          <a:spcPts val="800"/>
                        </a:spcAft>
                      </a:pPr>
                      <a:r>
                        <a:rPr lang="en-US" sz="1600" dirty="0">
                          <a:solidFill>
                            <a:schemeClr val="tx2"/>
                          </a:solidFill>
                          <a:effectLst/>
                          <a:latin typeface="+mj-lt"/>
                        </a:rPr>
                        <a:t>HAVE similar actions been effective in enabling the breastfeeding environment in other contexts?  (Provide examples and use BBF case studies.)</a:t>
                      </a:r>
                      <a:endParaRPr lang="en-US" sz="1600" dirty="0">
                        <a:solidFill>
                          <a:schemeClr val="tx2"/>
                        </a:solidFill>
                        <a:effectLst/>
                        <a:latin typeface="+mj-lt"/>
                        <a:ea typeface="Calibri" charset="0"/>
                        <a:cs typeface="Times New Roman" charset="0"/>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6"/>
                  </a:ext>
                </a:extLst>
              </a:tr>
              <a:tr h="524070">
                <a:tc>
                  <a:txBody>
                    <a:bodyPr/>
                    <a:lstStyle/>
                    <a:p>
                      <a:pPr marL="0" marR="0" indent="0" algn="l" defTabSz="914377" rtl="0" eaLnBrk="1" fontAlgn="auto" latinLnBrk="0" hangingPunct="1">
                        <a:lnSpc>
                          <a:spcPct val="107000"/>
                        </a:lnSpc>
                        <a:spcBef>
                          <a:spcPts val="0"/>
                        </a:spcBef>
                        <a:spcAft>
                          <a:spcPts val="800"/>
                        </a:spcAft>
                        <a:buClrTx/>
                        <a:buSzTx/>
                        <a:buFontTx/>
                        <a:buNone/>
                        <a:tabLst/>
                        <a:defRPr/>
                      </a:pPr>
                      <a:r>
                        <a:rPr lang="en-US" sz="1600" b="1" dirty="0">
                          <a:solidFill>
                            <a:srgbClr val="44536A"/>
                          </a:solidFill>
                          <a:effectLst/>
                          <a:latin typeface="+mj-lt"/>
                        </a:rPr>
                        <a:t>Rev</a:t>
                      </a:r>
                      <a:r>
                        <a:rPr lang="en-US" sz="1600" b="1" dirty="0">
                          <a:solidFill>
                            <a:srgbClr val="44536A"/>
                          </a:solidFill>
                          <a:latin typeface="+mj-lt"/>
                        </a:rPr>
                        <a:t>isions</a:t>
                      </a:r>
                      <a:r>
                        <a:rPr lang="en-US" sz="1600" b="1" baseline="0" dirty="0">
                          <a:solidFill>
                            <a:srgbClr val="44536A"/>
                          </a:solidFill>
                          <a:latin typeface="+mj-lt"/>
                        </a:rPr>
                        <a:t> proposed in meeting 3 discussion</a:t>
                      </a:r>
                      <a:endParaRPr lang="en-US" sz="1600" b="1" dirty="0">
                        <a:solidFill>
                          <a:srgbClr val="44536A"/>
                        </a:solidFill>
                        <a:latin typeface="+mj-lt"/>
                      </a:endParaRPr>
                    </a:p>
                  </a:txBody>
                  <a:tcPr marL="102442" marR="102442" marT="0" marB="0">
                    <a:solidFill>
                      <a:srgbClr val="E2CCDD"/>
                    </a:solidFill>
                  </a:tcPr>
                </a:tc>
                <a:tc>
                  <a:txBody>
                    <a:bodyPr/>
                    <a:lstStyle/>
                    <a:p>
                      <a:pPr marL="0" marR="0">
                        <a:lnSpc>
                          <a:spcPct val="107000"/>
                        </a:lnSpc>
                        <a:spcBef>
                          <a:spcPts val="0"/>
                        </a:spcBef>
                        <a:spcAft>
                          <a:spcPts val="800"/>
                        </a:spcAft>
                      </a:pPr>
                      <a:r>
                        <a:rPr lang="en-US" sz="1600" dirty="0">
                          <a:effectLst/>
                          <a:latin typeface="+mj-lt"/>
                        </a:rPr>
                        <a:t> </a:t>
                      </a:r>
                      <a:endParaRPr lang="en-US" sz="1600" dirty="0">
                        <a:effectLst/>
                        <a:latin typeface="+mj-lt"/>
                        <a:ea typeface="Calibri" charset="0"/>
                        <a:cs typeface="Times New Roman" charset="0"/>
                      </a:endParaRPr>
                    </a:p>
                  </a:txBody>
                  <a:tcPr marL="102442" marR="102442" marT="0" marB="0">
                    <a:solidFill>
                      <a:srgbClr val="E2CCDD"/>
                    </a:solidFill>
                  </a:tcPr>
                </a:tc>
                <a:extLst>
                  <a:ext uri="{0D108BD9-81ED-4DB2-BD59-A6C34878D82A}">
                    <a16:rowId xmlns:a16="http://schemas.microsoft.com/office/drawing/2014/main" val="10007"/>
                  </a:ext>
                </a:extLst>
              </a:tr>
            </a:tbl>
          </a:graphicData>
        </a:graphic>
      </p:graphicFrame>
      <p:sp>
        <p:nvSpPr>
          <p:cNvPr id="9" name="Slide Number Placeholder 8"/>
          <p:cNvSpPr>
            <a:spLocks noGrp="1"/>
          </p:cNvSpPr>
          <p:nvPr>
            <p:ph type="sldNum" sz="quarter" idx="12"/>
          </p:nvPr>
        </p:nvSpPr>
        <p:spPr/>
        <p:txBody>
          <a:bodyPr/>
          <a:lstStyle/>
          <a:p>
            <a:fld id="{26FE9C25-51DE-3546-844B-AE0C79BDB01E}" type="slidenum">
              <a:rPr lang="en-US" smtClean="0"/>
              <a:t>5</a:t>
            </a:fld>
            <a:endParaRPr lang="en-US"/>
          </a:p>
        </p:txBody>
      </p:sp>
      <p:sp>
        <p:nvSpPr>
          <p:cNvPr id="7" name="Title 1"/>
          <p:cNvSpPr>
            <a:spLocks noGrp="1"/>
          </p:cNvSpPr>
          <p:nvPr>
            <p:ph type="title"/>
          </p:nvPr>
        </p:nvSpPr>
        <p:spPr>
          <a:xfrm>
            <a:off x="785994" y="281827"/>
            <a:ext cx="10604090" cy="732154"/>
          </a:xfrm>
        </p:spPr>
        <p:txBody>
          <a:bodyPr>
            <a:noAutofit/>
          </a:bodyPr>
          <a:lstStyle/>
          <a:p>
            <a:pPr algn="ctr"/>
            <a:r>
              <a:rPr lang="en-US" sz="3600" b="1" dirty="0">
                <a:solidFill>
                  <a:srgbClr val="B57BA8"/>
                </a:solidFill>
              </a:rPr>
              <a:t>        </a:t>
            </a:r>
            <a:r>
              <a:rPr lang="en-US" sz="3600" dirty="0">
                <a:solidFill>
                  <a:srgbClr val="44546A"/>
                </a:solidFill>
              </a:rPr>
              <a:t>Policy Recommendation Development (Appendix 1)</a:t>
            </a:r>
          </a:p>
        </p:txBody>
      </p:sp>
    </p:spTree>
    <p:extLst>
      <p:ext uri="{BB962C8B-B14F-4D97-AF65-F5344CB8AC3E}">
        <p14:creationId xmlns:p14="http://schemas.microsoft.com/office/powerpoint/2010/main" val="8260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04911" y="889872"/>
            <a:ext cx="9867901" cy="606256"/>
          </a:xfrm>
          <a:prstGeom prst="rect">
            <a:avLst/>
          </a:prstGeom>
        </p:spPr>
        <p:txBody>
          <a:bodyPr wrap="square" anchor="t">
            <a:spAutoFit/>
          </a:bodyPr>
          <a:lstStyle/>
          <a:p>
            <a:pPr>
              <a:lnSpc>
                <a:spcPct val="107000"/>
              </a:lnSpc>
              <a:spcAft>
                <a:spcPts val="800"/>
              </a:spcAft>
              <a:tabLst>
                <a:tab pos="2452370" algn="l"/>
              </a:tabLst>
            </a:pPr>
            <a:r>
              <a:rPr lang="en-US" sz="1600" b="1" dirty="0">
                <a:solidFill>
                  <a:schemeClr val="tx2">
                    <a:lumMod val="75000"/>
                  </a:schemeClr>
                </a:solidFill>
                <a:effectLst/>
                <a:latin typeface="Times New Roman" charset="0"/>
                <a:ea typeface="Calibri" charset="0"/>
                <a:cs typeface="Times New Roman" charset="0"/>
              </a:rPr>
              <a:t>These top 3 criteria were chosen by the BBF TAG members and country representatives from an original list of 8 in a survey. Questions to assess each criteria were developed </a:t>
            </a:r>
            <a:r>
              <a:rPr lang="en-US" sz="1600" b="1" dirty="0">
                <a:solidFill>
                  <a:schemeClr val="tx2">
                    <a:lumMod val="75000"/>
                  </a:schemeClr>
                </a:solidFill>
                <a:latin typeface="Times New Roman" charset="0"/>
                <a:ea typeface="Calibri" charset="0"/>
                <a:cs typeface="Times New Roman" charset="0"/>
              </a:rPr>
              <a:t>by </a:t>
            </a:r>
            <a:r>
              <a:rPr lang="en-US" sz="1600" b="1" dirty="0">
                <a:solidFill>
                  <a:schemeClr val="tx2">
                    <a:lumMod val="75000"/>
                  </a:schemeClr>
                </a:solidFill>
                <a:effectLst/>
                <a:latin typeface="Times New Roman" charset="0"/>
                <a:ea typeface="Calibri" charset="0"/>
                <a:cs typeface="Times New Roman" charset="0"/>
              </a:rPr>
              <a:t>the Yale BBF Team.</a:t>
            </a:r>
            <a:r>
              <a:rPr lang="en-US" sz="1600" b="1" dirty="0">
                <a:solidFill>
                  <a:schemeClr val="tx2">
                    <a:lumMod val="75000"/>
                  </a:schemeClr>
                </a:solidFill>
                <a:latin typeface="Times New Roman" charset="0"/>
                <a:ea typeface="Calibri" charset="0"/>
                <a:cs typeface="Times New Roman" charset="0"/>
              </a:rPr>
              <a:t> </a:t>
            </a:r>
            <a:endParaRPr lang="en-US" sz="1600" b="1" dirty="0">
              <a:solidFill>
                <a:schemeClr val="tx2">
                  <a:lumMod val="75000"/>
                </a:schemeClr>
              </a:solidFill>
              <a:effectLst/>
              <a:latin typeface="Calibri" charset="0"/>
              <a:ea typeface="Calibri" charset="0"/>
              <a:cs typeface="Times New Roman" charset="0"/>
            </a:endParaRPr>
          </a:p>
        </p:txBody>
      </p:sp>
      <p:sp>
        <p:nvSpPr>
          <p:cNvPr id="8" name="Slide Number Placeholder 7"/>
          <p:cNvSpPr>
            <a:spLocks noGrp="1"/>
          </p:cNvSpPr>
          <p:nvPr>
            <p:ph type="sldNum" sz="quarter" idx="12"/>
          </p:nvPr>
        </p:nvSpPr>
        <p:spPr/>
        <p:txBody>
          <a:bodyPr/>
          <a:lstStyle/>
          <a:p>
            <a:fld id="{26FE9C25-51DE-3546-844B-AE0C79BDB01E}" type="slidenum">
              <a:rPr lang="en-US" smtClean="0"/>
              <a:t>6</a:t>
            </a:fld>
            <a:endParaRPr lang="en-US"/>
          </a:p>
        </p:txBody>
      </p:sp>
      <p:graphicFrame>
        <p:nvGraphicFramePr>
          <p:cNvPr id="2" name="Table 1" descr="Table headers = Critera, Explanation of criteria&#10;Table row = Effectiveness - This criterion assesses the recommendations effectiveness by understanding if this recommended action has an effect or impact on breastfeeding outcomes. This is primarily assessed through understanding the existing evidence regarding the effect or impact of this recommendation elsewhere.&#10;&#10;Table row = affordability, This criterion assesses the affordability of recommendations based on an understanding of available information on the cost of implementing such recommendation, and the likely financial means to pay for it.&#10;&#10;Table row = feasibility, This criterion assesses the feasibility of the recommendations by understanding whether all the necessary resources to implement such recommendation are present.">
            <a:extLst>
              <a:ext uri="{FF2B5EF4-FFF2-40B4-BE49-F238E27FC236}">
                <a16:creationId xmlns:a16="http://schemas.microsoft.com/office/drawing/2014/main" id="{E5C1485B-D981-4A3A-A62F-55FDBD3DFED9}"/>
              </a:ext>
            </a:extLst>
          </p:cNvPr>
          <p:cNvGraphicFramePr>
            <a:graphicFrameLocks noGrp="1"/>
          </p:cNvGraphicFramePr>
          <p:nvPr>
            <p:extLst>
              <p:ext uri="{D42A27DB-BD31-4B8C-83A1-F6EECF244321}">
                <p14:modId xmlns:p14="http://schemas.microsoft.com/office/powerpoint/2010/main" val="3253679114"/>
              </p:ext>
            </p:extLst>
          </p:nvPr>
        </p:nvGraphicFramePr>
        <p:xfrm>
          <a:off x="342900" y="1496128"/>
          <a:ext cx="11401425" cy="4935378"/>
        </p:xfrm>
        <a:graphic>
          <a:graphicData uri="http://schemas.openxmlformats.org/drawingml/2006/table">
            <a:tbl>
              <a:tblPr firstRow="1" firstCol="1" bandRow="1">
                <a:tableStyleId>{5C22544A-7EE6-4342-B048-85BDC9FD1C3A}</a:tableStyleId>
              </a:tblPr>
              <a:tblGrid>
                <a:gridCol w="2115577">
                  <a:extLst>
                    <a:ext uri="{9D8B030D-6E8A-4147-A177-3AD203B41FA5}">
                      <a16:colId xmlns:a16="http://schemas.microsoft.com/office/drawing/2014/main" val="67444579"/>
                    </a:ext>
                  </a:extLst>
                </a:gridCol>
                <a:gridCol w="9285848">
                  <a:extLst>
                    <a:ext uri="{9D8B030D-6E8A-4147-A177-3AD203B41FA5}">
                      <a16:colId xmlns:a16="http://schemas.microsoft.com/office/drawing/2014/main" val="451935776"/>
                    </a:ext>
                  </a:extLst>
                </a:gridCol>
              </a:tblGrid>
              <a:tr h="449408">
                <a:tc>
                  <a:txBody>
                    <a:bodyPr/>
                    <a:lstStyle/>
                    <a:p>
                      <a:pPr marL="0" marR="0">
                        <a:lnSpc>
                          <a:spcPct val="107000"/>
                        </a:lnSpc>
                        <a:spcBef>
                          <a:spcPts val="0"/>
                        </a:spcBef>
                        <a:spcAft>
                          <a:spcPts val="0"/>
                        </a:spcAft>
                      </a:pPr>
                      <a:r>
                        <a:rPr lang="en-US" sz="2400" dirty="0">
                          <a:effectLst/>
                        </a:rPr>
                        <a:t>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7AA6"/>
                    </a:solidFill>
                  </a:tcPr>
                </a:tc>
                <a:tc>
                  <a:txBody>
                    <a:bodyPr/>
                    <a:lstStyle/>
                    <a:p>
                      <a:pPr marL="0" marR="0">
                        <a:lnSpc>
                          <a:spcPct val="107000"/>
                        </a:lnSpc>
                        <a:spcBef>
                          <a:spcPts val="0"/>
                        </a:spcBef>
                        <a:spcAft>
                          <a:spcPts val="0"/>
                        </a:spcAft>
                      </a:pPr>
                      <a:r>
                        <a:rPr lang="en-US" sz="2400" dirty="0">
                          <a:effectLst/>
                        </a:rPr>
                        <a:t>Explanation of 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7AA6"/>
                    </a:solidFill>
                  </a:tcPr>
                </a:tc>
                <a:extLst>
                  <a:ext uri="{0D108BD9-81ED-4DB2-BD59-A6C34878D82A}">
                    <a16:rowId xmlns:a16="http://schemas.microsoft.com/office/drawing/2014/main" val="2598061598"/>
                  </a:ext>
                </a:extLst>
              </a:tr>
              <a:tr h="1860053">
                <a:tc>
                  <a:txBody>
                    <a:bodyPr/>
                    <a:lstStyle/>
                    <a:p>
                      <a:pPr marL="0" marR="0">
                        <a:lnSpc>
                          <a:spcPct val="107000"/>
                        </a:lnSpc>
                        <a:spcBef>
                          <a:spcPts val="0"/>
                        </a:spcBef>
                        <a:spcAft>
                          <a:spcPts val="0"/>
                        </a:spcAft>
                      </a:pPr>
                      <a:r>
                        <a:rPr lang="en-US" sz="2400" dirty="0">
                          <a:solidFill>
                            <a:schemeClr val="tx1"/>
                          </a:solidFill>
                          <a:effectLst/>
                        </a:rPr>
                        <a:t>Effectiveness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tc>
                  <a:txBody>
                    <a:bodyPr/>
                    <a:lstStyle/>
                    <a:p>
                      <a:pPr marL="0" marR="0">
                        <a:lnSpc>
                          <a:spcPct val="107000"/>
                        </a:lnSpc>
                        <a:spcBef>
                          <a:spcPts val="0"/>
                        </a:spcBef>
                        <a:spcAft>
                          <a:spcPts val="0"/>
                        </a:spcAft>
                      </a:pPr>
                      <a:r>
                        <a:rPr lang="en-US" sz="2400" dirty="0">
                          <a:effectLst/>
                        </a:rPr>
                        <a:t>This criterion assesses the recommendations effectiveness by understanding if this recommended action has an effect or impact on breastfeeding outcomes. This is primarily assessed through understanding the existing evidence regarding the effect or impact of this recommendation elsewhere.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extLst>
                  <a:ext uri="{0D108BD9-81ED-4DB2-BD59-A6C34878D82A}">
                    <a16:rowId xmlns:a16="http://schemas.microsoft.com/office/drawing/2014/main" val="1308062638"/>
                  </a:ext>
                </a:extLst>
              </a:tr>
              <a:tr h="1389837">
                <a:tc>
                  <a:txBody>
                    <a:bodyPr/>
                    <a:lstStyle/>
                    <a:p>
                      <a:pPr marL="0" marR="0">
                        <a:lnSpc>
                          <a:spcPct val="107000"/>
                        </a:lnSpc>
                        <a:spcBef>
                          <a:spcPts val="0"/>
                        </a:spcBef>
                        <a:spcAft>
                          <a:spcPts val="0"/>
                        </a:spcAft>
                      </a:pPr>
                      <a:r>
                        <a:rPr lang="en-US" sz="2400" dirty="0">
                          <a:solidFill>
                            <a:schemeClr val="tx1"/>
                          </a:solidFill>
                          <a:effectLst/>
                        </a:rPr>
                        <a:t>Affordability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tc>
                  <a:txBody>
                    <a:bodyPr/>
                    <a:lstStyle/>
                    <a:p>
                      <a:pPr marL="0" marR="0">
                        <a:lnSpc>
                          <a:spcPct val="107000"/>
                        </a:lnSpc>
                        <a:spcBef>
                          <a:spcPts val="0"/>
                        </a:spcBef>
                        <a:spcAft>
                          <a:spcPts val="0"/>
                        </a:spcAft>
                      </a:pPr>
                      <a:r>
                        <a:rPr lang="en-US" sz="2400" dirty="0">
                          <a:effectLst/>
                        </a:rPr>
                        <a:t>This criterion assesses the affordability of recommendations based on an understanding of available information on the cost of implementing such recommendation, and the likely financial means to pay for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extLst>
                  <a:ext uri="{0D108BD9-81ED-4DB2-BD59-A6C34878D82A}">
                    <a16:rowId xmlns:a16="http://schemas.microsoft.com/office/drawing/2014/main" val="1143292246"/>
                  </a:ext>
                </a:extLst>
              </a:tr>
              <a:tr h="919624">
                <a:tc>
                  <a:txBody>
                    <a:bodyPr/>
                    <a:lstStyle/>
                    <a:p>
                      <a:pPr marL="0" marR="0">
                        <a:lnSpc>
                          <a:spcPct val="107000"/>
                        </a:lnSpc>
                        <a:spcBef>
                          <a:spcPts val="0"/>
                        </a:spcBef>
                        <a:spcAft>
                          <a:spcPts val="0"/>
                        </a:spcAft>
                      </a:pPr>
                      <a:r>
                        <a:rPr lang="en-US" sz="2400" dirty="0">
                          <a:solidFill>
                            <a:schemeClr val="tx1"/>
                          </a:solidFill>
                          <a:effectLst/>
                        </a:rPr>
                        <a:t>Feasibility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tc>
                  <a:txBody>
                    <a:bodyPr/>
                    <a:lstStyle/>
                    <a:p>
                      <a:pPr marL="0" marR="0">
                        <a:lnSpc>
                          <a:spcPct val="107000"/>
                        </a:lnSpc>
                        <a:spcBef>
                          <a:spcPts val="0"/>
                        </a:spcBef>
                        <a:spcAft>
                          <a:spcPts val="0"/>
                        </a:spcAft>
                      </a:pPr>
                      <a:r>
                        <a:rPr lang="en-US" sz="2400" dirty="0">
                          <a:effectLst/>
                        </a:rPr>
                        <a:t>This criterion assesses the feasibility of the recommendations by understanding whether all the necessary resources to implement such recommendation are present.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2CCDD"/>
                    </a:solidFill>
                  </a:tcPr>
                </a:tc>
                <a:extLst>
                  <a:ext uri="{0D108BD9-81ED-4DB2-BD59-A6C34878D82A}">
                    <a16:rowId xmlns:a16="http://schemas.microsoft.com/office/drawing/2014/main" val="531569685"/>
                  </a:ext>
                </a:extLst>
              </a:tr>
            </a:tbl>
          </a:graphicData>
        </a:graphic>
      </p:graphicFrame>
      <p:sp>
        <p:nvSpPr>
          <p:cNvPr id="6" name="Title 1"/>
          <p:cNvSpPr>
            <a:spLocks noGrp="1"/>
          </p:cNvSpPr>
          <p:nvPr>
            <p:ph type="title"/>
          </p:nvPr>
        </p:nvSpPr>
        <p:spPr>
          <a:xfrm>
            <a:off x="836816" y="157718"/>
            <a:ext cx="10604090" cy="732154"/>
          </a:xfrm>
        </p:spPr>
        <p:txBody>
          <a:bodyPr>
            <a:noAutofit/>
          </a:bodyPr>
          <a:lstStyle/>
          <a:p>
            <a:pPr algn="ctr"/>
            <a:r>
              <a:rPr lang="en-US" sz="3600" dirty="0">
                <a:solidFill>
                  <a:srgbClr val="44546A"/>
                </a:solidFill>
              </a:rPr>
              <a:t>Criteria and Questions for Grading Recommendations</a:t>
            </a:r>
          </a:p>
        </p:txBody>
      </p:sp>
    </p:spTree>
    <p:extLst>
      <p:ext uri="{BB962C8B-B14F-4D97-AF65-F5344CB8AC3E}">
        <p14:creationId xmlns:p14="http://schemas.microsoft.com/office/powerpoint/2010/main" val="9285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853D-451B-4059-997A-B736A35B56A6}"/>
              </a:ext>
            </a:extLst>
          </p:cNvPr>
          <p:cNvSpPr>
            <a:spLocks noGrp="1"/>
          </p:cNvSpPr>
          <p:nvPr>
            <p:ph type="title"/>
          </p:nvPr>
        </p:nvSpPr>
        <p:spPr>
          <a:xfrm>
            <a:off x="838199" y="365127"/>
            <a:ext cx="11020425" cy="1325563"/>
          </a:xfrm>
        </p:spPr>
        <p:txBody>
          <a:bodyPr>
            <a:normAutofit/>
          </a:bodyPr>
          <a:lstStyle/>
          <a:p>
            <a:r>
              <a:rPr lang="en-US" b="1" dirty="0">
                <a:solidFill>
                  <a:srgbClr val="C394B8"/>
                </a:solidFill>
              </a:rPr>
              <a:t>Step 2: BBF committee members independently grade recommendations before the 4</a:t>
            </a:r>
            <a:r>
              <a:rPr lang="en-US" b="1" baseline="30000" dirty="0">
                <a:solidFill>
                  <a:srgbClr val="C394B8"/>
                </a:solidFill>
              </a:rPr>
              <a:t>th</a:t>
            </a:r>
            <a:r>
              <a:rPr lang="en-US" b="1" dirty="0">
                <a:solidFill>
                  <a:srgbClr val="C394B8"/>
                </a:solidFill>
              </a:rPr>
              <a:t> meeting</a:t>
            </a:r>
          </a:p>
        </p:txBody>
      </p:sp>
      <p:sp>
        <p:nvSpPr>
          <p:cNvPr id="3" name="Content Placeholder 2">
            <a:extLst>
              <a:ext uri="{FF2B5EF4-FFF2-40B4-BE49-F238E27FC236}">
                <a16:creationId xmlns:a16="http://schemas.microsoft.com/office/drawing/2014/main" id="{758CCDC7-ABC2-4A49-9C39-6EFB5C95B5F9}"/>
              </a:ext>
            </a:extLst>
          </p:cNvPr>
          <p:cNvSpPr>
            <a:spLocks noGrp="1"/>
          </p:cNvSpPr>
          <p:nvPr>
            <p:ph idx="1"/>
          </p:nvPr>
        </p:nvSpPr>
        <p:spPr>
          <a:xfrm>
            <a:off x="838200" y="2043112"/>
            <a:ext cx="10515600" cy="4414837"/>
          </a:xfrm>
        </p:spPr>
        <p:txBody>
          <a:bodyPr vert="horz" lIns="91440" tIns="45720" rIns="91440" bIns="45720" rtlCol="0" anchor="t">
            <a:normAutofit fontScale="92500" lnSpcReduction="10000"/>
          </a:bodyPr>
          <a:lstStyle/>
          <a:p>
            <a:pPr marL="227965" indent="-227965"/>
            <a:r>
              <a:rPr lang="en-US" dirty="0">
                <a:solidFill>
                  <a:srgbClr val="44546A"/>
                </a:solidFill>
              </a:rPr>
              <a:t>After the 3</a:t>
            </a:r>
            <a:r>
              <a:rPr lang="en-US" baseline="30000" dirty="0">
                <a:solidFill>
                  <a:srgbClr val="44546A"/>
                </a:solidFill>
              </a:rPr>
              <a:t>rd</a:t>
            </a:r>
            <a:r>
              <a:rPr lang="en-US" dirty="0">
                <a:solidFill>
                  <a:srgbClr val="44546A"/>
                </a:solidFill>
              </a:rPr>
              <a:t> meeting, the director or coordinator will pull all the revised recommendation tables (Appendix 1) that were decided upon by the committee into the prioritization survey (Appendix 3 – online version of Word version) and send the survey to the committee. </a:t>
            </a:r>
            <a:endParaRPr lang="en-US"/>
          </a:p>
          <a:p>
            <a:pPr marL="227965" indent="-227965"/>
            <a:r>
              <a:rPr lang="en-US" dirty="0">
                <a:solidFill>
                  <a:srgbClr val="44546A"/>
                </a:solidFill>
              </a:rPr>
              <a:t>With all of the committee member responses, the director or coordinator will use Appendix 4a or Appendix 4b to generate summary grades for each recommendation (see slide 9-11 for options for this process). </a:t>
            </a:r>
            <a:endParaRPr lang="en-US" dirty="0">
              <a:solidFill>
                <a:srgbClr val="44546A"/>
              </a:solidFill>
              <a:cs typeface="Calibri"/>
            </a:endParaRPr>
          </a:p>
          <a:p>
            <a:r>
              <a:rPr lang="en-US" dirty="0">
                <a:solidFill>
                  <a:srgbClr val="44546A"/>
                </a:solidFill>
              </a:rPr>
              <a:t>By the 4</a:t>
            </a:r>
            <a:r>
              <a:rPr lang="en-US" baseline="30000" dirty="0">
                <a:solidFill>
                  <a:srgbClr val="44546A"/>
                </a:solidFill>
              </a:rPr>
              <a:t>th</a:t>
            </a:r>
            <a:r>
              <a:rPr lang="en-US" dirty="0">
                <a:solidFill>
                  <a:srgbClr val="44546A"/>
                </a:solidFill>
              </a:rPr>
              <a:t> meeting, the director or coordinator will prepare a presentation (Appendix 5 is a template) to share the recommendation grades with the committee at the 4</a:t>
            </a:r>
            <a:r>
              <a:rPr lang="en-US" baseline="30000" dirty="0">
                <a:solidFill>
                  <a:srgbClr val="44546A"/>
                </a:solidFill>
              </a:rPr>
              <a:t>th</a:t>
            </a:r>
            <a:r>
              <a:rPr lang="en-US" dirty="0">
                <a:solidFill>
                  <a:srgbClr val="44546A"/>
                </a:solidFill>
              </a:rPr>
              <a:t> meeting</a:t>
            </a:r>
          </a:p>
          <a:p>
            <a:pPr marL="0" indent="0">
              <a:buNone/>
            </a:pPr>
            <a:r>
              <a:rPr lang="en-US" dirty="0">
                <a:solidFill>
                  <a:srgbClr val="44546A"/>
                </a:solidFill>
              </a:rPr>
              <a:t>*</a:t>
            </a:r>
            <a:r>
              <a:rPr lang="en-US" sz="2200" dirty="0">
                <a:solidFill>
                  <a:srgbClr val="44546A"/>
                </a:solidFill>
              </a:rPr>
              <a:t>Note there are many steps to do between the 3</a:t>
            </a:r>
            <a:r>
              <a:rPr lang="en-US" sz="2200" baseline="30000" dirty="0">
                <a:solidFill>
                  <a:srgbClr val="44546A"/>
                </a:solidFill>
              </a:rPr>
              <a:t>rd</a:t>
            </a:r>
            <a:r>
              <a:rPr lang="en-US" sz="2200" dirty="0">
                <a:solidFill>
                  <a:srgbClr val="44546A"/>
                </a:solidFill>
              </a:rPr>
              <a:t> and 4</a:t>
            </a:r>
            <a:r>
              <a:rPr lang="en-US" sz="2200" baseline="30000" dirty="0">
                <a:solidFill>
                  <a:srgbClr val="44546A"/>
                </a:solidFill>
              </a:rPr>
              <a:t>th</a:t>
            </a:r>
            <a:r>
              <a:rPr lang="en-US" sz="2200" dirty="0">
                <a:solidFill>
                  <a:srgbClr val="44546A"/>
                </a:solidFill>
              </a:rPr>
              <a:t> meeting, which requires strong coordination and time management from the director. </a:t>
            </a:r>
          </a:p>
        </p:txBody>
      </p:sp>
      <p:sp>
        <p:nvSpPr>
          <p:cNvPr id="4" name="Slide Number Placeholder 3">
            <a:extLst>
              <a:ext uri="{FF2B5EF4-FFF2-40B4-BE49-F238E27FC236}">
                <a16:creationId xmlns:a16="http://schemas.microsoft.com/office/drawing/2014/main" id="{13EC9AE7-B83E-4F34-9E2B-D4749605379B}"/>
              </a:ext>
            </a:extLst>
          </p:cNvPr>
          <p:cNvSpPr>
            <a:spLocks noGrp="1"/>
          </p:cNvSpPr>
          <p:nvPr>
            <p:ph type="sldNum" sz="quarter" idx="12"/>
          </p:nvPr>
        </p:nvSpPr>
        <p:spPr/>
        <p:txBody>
          <a:bodyPr/>
          <a:lstStyle/>
          <a:p>
            <a:fld id="{26FE9C25-51DE-3546-844B-AE0C79BDB01E}" type="slidenum">
              <a:rPr lang="en-US" smtClean="0"/>
              <a:t>7</a:t>
            </a:fld>
            <a:endParaRPr lang="en-US"/>
          </a:p>
        </p:txBody>
      </p:sp>
    </p:spTree>
    <p:extLst>
      <p:ext uri="{BB962C8B-B14F-4D97-AF65-F5344CB8AC3E}">
        <p14:creationId xmlns:p14="http://schemas.microsoft.com/office/powerpoint/2010/main" val="12085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Table headers = Crtieria, Quesitons with response option: Yes, No, Cannot Decide, or No Anser&#10;&#10;Table row= Effectiveness, • Is there high-quality evidence and knowledge of this recommendation being effective (i.e. having an impact) from other contexts?&#10;• Is the evidence for this recommendation translatable to your context?&#10;• Is this recommendation scalable?&#10;&#10;Table Row = Affordability, • Is the cost of implementing this recommendation known?&#10;•Can this recommendation be funded?&#10;• Are there potential funders who can fund this recommendation?&#10;&#10;Table row = Feasibility, • Are the necessary human and financial resources in place (or can reasonably be expected to be in place) to implent this recommendation?&#10;• Are the necessary institutions and partnerhsips in place (or can reasonabl be expected to be in place) for this recommendation to be implemented?&#10;• Is there a foreseeable path to fully and successfully implement this recommendation?">
            <a:extLst>
              <a:ext uri="{FF2B5EF4-FFF2-40B4-BE49-F238E27FC236}">
                <a16:creationId xmlns:a16="http://schemas.microsoft.com/office/drawing/2014/main" id="{469D418E-F0D9-4742-BEC6-CC6BEB4F41D2}"/>
              </a:ext>
            </a:extLst>
          </p:cNvPr>
          <p:cNvGraphicFramePr>
            <a:graphicFrameLocks noGrp="1"/>
          </p:cNvGraphicFramePr>
          <p:nvPr>
            <p:ph idx="1"/>
            <p:extLst>
              <p:ext uri="{D42A27DB-BD31-4B8C-83A1-F6EECF244321}">
                <p14:modId xmlns:p14="http://schemas.microsoft.com/office/powerpoint/2010/main" val="2126532511"/>
              </p:ext>
            </p:extLst>
          </p:nvPr>
        </p:nvGraphicFramePr>
        <p:xfrm>
          <a:off x="280986" y="1239535"/>
          <a:ext cx="11715750" cy="5409566"/>
        </p:xfrm>
        <a:graphic>
          <a:graphicData uri="http://schemas.openxmlformats.org/drawingml/2006/table">
            <a:tbl>
              <a:tblPr firstRow="1" firstCol="1" bandRow="1">
                <a:tableStyleId>{5C22544A-7EE6-4342-B048-85BDC9FD1C3A}</a:tableStyleId>
              </a:tblPr>
              <a:tblGrid>
                <a:gridCol w="1855238">
                  <a:extLst>
                    <a:ext uri="{9D8B030D-6E8A-4147-A177-3AD203B41FA5}">
                      <a16:colId xmlns:a16="http://schemas.microsoft.com/office/drawing/2014/main" val="1928774102"/>
                    </a:ext>
                  </a:extLst>
                </a:gridCol>
                <a:gridCol w="9860512">
                  <a:extLst>
                    <a:ext uri="{9D8B030D-6E8A-4147-A177-3AD203B41FA5}">
                      <a16:colId xmlns:a16="http://schemas.microsoft.com/office/drawing/2014/main" val="2024255896"/>
                    </a:ext>
                  </a:extLst>
                </a:gridCol>
              </a:tblGrid>
              <a:tr h="176267">
                <a:tc>
                  <a:txBody>
                    <a:bodyPr/>
                    <a:lstStyle/>
                    <a:p>
                      <a:pPr marL="0" marR="0">
                        <a:lnSpc>
                          <a:spcPct val="107000"/>
                        </a:lnSpc>
                        <a:spcBef>
                          <a:spcPts val="0"/>
                        </a:spcBef>
                        <a:spcAft>
                          <a:spcPts val="0"/>
                        </a:spcAft>
                      </a:pPr>
                      <a:r>
                        <a:rPr lang="en-US" sz="2400" dirty="0">
                          <a:effectLst/>
                        </a:rPr>
                        <a:t>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007" marR="70007" marT="0" marB="0">
                    <a:solidFill>
                      <a:srgbClr val="B47AA6"/>
                    </a:solidFill>
                  </a:tcPr>
                </a:tc>
                <a:tc>
                  <a:txBody>
                    <a:bodyPr/>
                    <a:lstStyle/>
                    <a:p>
                      <a:pPr marL="0" marR="0">
                        <a:lnSpc>
                          <a:spcPct val="107000"/>
                        </a:lnSpc>
                        <a:spcBef>
                          <a:spcPts val="0"/>
                        </a:spcBef>
                        <a:spcAft>
                          <a:spcPts val="0"/>
                        </a:spcAft>
                      </a:pPr>
                      <a:r>
                        <a:rPr lang="en-US" sz="2400" dirty="0">
                          <a:effectLst/>
                        </a:rPr>
                        <a:t> Questions with response options: Yes, No, Cannot Decide, or No Answer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007" marR="70007" marT="0" marB="0">
                    <a:solidFill>
                      <a:srgbClr val="B47AA6"/>
                    </a:solidFill>
                  </a:tcPr>
                </a:tc>
                <a:extLst>
                  <a:ext uri="{0D108BD9-81ED-4DB2-BD59-A6C34878D82A}">
                    <a16:rowId xmlns:a16="http://schemas.microsoft.com/office/drawing/2014/main" val="3307455354"/>
                  </a:ext>
                </a:extLst>
              </a:tr>
              <a:tr h="1535905">
                <a:tc>
                  <a:txBody>
                    <a:bodyPr/>
                    <a:lstStyle/>
                    <a:p>
                      <a:pPr marL="0" marR="0">
                        <a:lnSpc>
                          <a:spcPct val="107000"/>
                        </a:lnSpc>
                        <a:spcBef>
                          <a:spcPts val="0"/>
                        </a:spcBef>
                        <a:spcAft>
                          <a:spcPts val="0"/>
                        </a:spcAft>
                      </a:pPr>
                      <a:r>
                        <a:rPr lang="en-US" sz="2400" dirty="0">
                          <a:solidFill>
                            <a:schemeClr val="tx1"/>
                          </a:solidFill>
                          <a:effectLst/>
                        </a:rPr>
                        <a:t>Effectiveness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07" marR="70007" marT="0" marB="0">
                    <a:solidFill>
                      <a:srgbClr val="E2CCD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2400" dirty="0">
                          <a:effectLst/>
                        </a:rPr>
                        <a:t>Is there high-quality evidence and knowledge of this recommendation being effective (i.e. having an impact) from other contexts?</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Is the evidence for this recommendation translatable to your context?</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Is this recommendation scalable?</a:t>
                      </a:r>
                      <a:endParaRPr lang="en-US" sz="2400" dirty="0">
                        <a:effectLst/>
                      </a:endParaRPr>
                    </a:p>
                  </a:txBody>
                  <a:tcPr marL="70007" marR="70007" marT="0" marB="0">
                    <a:solidFill>
                      <a:srgbClr val="E2CCDD"/>
                    </a:solidFill>
                  </a:tcPr>
                </a:tc>
                <a:extLst>
                  <a:ext uri="{0D108BD9-81ED-4DB2-BD59-A6C34878D82A}">
                    <a16:rowId xmlns:a16="http://schemas.microsoft.com/office/drawing/2014/main" val="1080085579"/>
                  </a:ext>
                </a:extLst>
              </a:tr>
              <a:tr h="1083722">
                <a:tc>
                  <a:txBody>
                    <a:bodyPr/>
                    <a:lstStyle/>
                    <a:p>
                      <a:pPr marL="0" marR="0">
                        <a:lnSpc>
                          <a:spcPct val="107000"/>
                        </a:lnSpc>
                        <a:spcBef>
                          <a:spcPts val="0"/>
                        </a:spcBef>
                        <a:spcAft>
                          <a:spcPts val="0"/>
                        </a:spcAft>
                      </a:pPr>
                      <a:r>
                        <a:rPr lang="en-US" sz="2400" dirty="0">
                          <a:solidFill>
                            <a:schemeClr val="tx1"/>
                          </a:solidFill>
                          <a:effectLst/>
                        </a:rPr>
                        <a:t>Affordability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07" marR="70007" marT="0" marB="0">
                    <a:solidFill>
                      <a:srgbClr val="E2CCD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2400" dirty="0">
                          <a:effectLst/>
                        </a:rPr>
                        <a:t>Is the cost of implementing this recommendation known?</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Can this recommendation be funded?</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Are there potential funders who can fund this recommendation?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007" marR="70007" marT="0" marB="0">
                    <a:solidFill>
                      <a:srgbClr val="E2CCDD"/>
                    </a:solidFill>
                  </a:tcPr>
                </a:tc>
                <a:extLst>
                  <a:ext uri="{0D108BD9-81ED-4DB2-BD59-A6C34878D82A}">
                    <a16:rowId xmlns:a16="http://schemas.microsoft.com/office/drawing/2014/main" val="1875364121"/>
                  </a:ext>
                </a:extLst>
              </a:tr>
              <a:tr h="2285555">
                <a:tc>
                  <a:txBody>
                    <a:bodyPr/>
                    <a:lstStyle/>
                    <a:p>
                      <a:pPr marL="0" marR="0">
                        <a:lnSpc>
                          <a:spcPct val="107000"/>
                        </a:lnSpc>
                        <a:spcBef>
                          <a:spcPts val="0"/>
                        </a:spcBef>
                        <a:spcAft>
                          <a:spcPts val="0"/>
                        </a:spcAft>
                      </a:pPr>
                      <a:r>
                        <a:rPr lang="en-US" sz="2400" dirty="0">
                          <a:solidFill>
                            <a:schemeClr val="tx1"/>
                          </a:solidFill>
                          <a:effectLst/>
                        </a:rPr>
                        <a:t>Feasibility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07" marR="70007" marT="0" marB="0">
                    <a:solidFill>
                      <a:srgbClr val="E2CCD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2400" dirty="0">
                          <a:effectLst/>
                        </a:rPr>
                        <a:t>Are the necessary human and financial resources in place (or can reasonably be expected to be in place) to implement this recommendation?</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Are the necessary institutions and partnerships in place (or can reasonably be expected to be in place) for this recommendation to be implemented?</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400" dirty="0">
                          <a:effectLst/>
                        </a:rPr>
                        <a:t>Is there a foreseeable path to fully and successfully implement this recommendation?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007" marR="70007" marT="0" marB="0">
                    <a:solidFill>
                      <a:srgbClr val="E2CCDD"/>
                    </a:solidFill>
                  </a:tcPr>
                </a:tc>
                <a:extLst>
                  <a:ext uri="{0D108BD9-81ED-4DB2-BD59-A6C34878D82A}">
                    <a16:rowId xmlns:a16="http://schemas.microsoft.com/office/drawing/2014/main" val="1293322974"/>
                  </a:ext>
                </a:extLst>
              </a:tr>
            </a:tbl>
          </a:graphicData>
        </a:graphic>
      </p:graphicFrame>
      <p:sp>
        <p:nvSpPr>
          <p:cNvPr id="4" name="Slide Number Placeholder 3">
            <a:extLst>
              <a:ext uri="{FF2B5EF4-FFF2-40B4-BE49-F238E27FC236}">
                <a16:creationId xmlns:a16="http://schemas.microsoft.com/office/drawing/2014/main" id="{F692E164-0C7B-464A-9615-E2BBF8030957}"/>
              </a:ext>
            </a:extLst>
          </p:cNvPr>
          <p:cNvSpPr>
            <a:spLocks noGrp="1"/>
          </p:cNvSpPr>
          <p:nvPr>
            <p:ph type="sldNum" sz="quarter" idx="12"/>
          </p:nvPr>
        </p:nvSpPr>
        <p:spPr/>
        <p:txBody>
          <a:bodyPr/>
          <a:lstStyle/>
          <a:p>
            <a:fld id="{26FE9C25-51DE-3546-844B-AE0C79BDB01E}" type="slidenum">
              <a:rPr lang="en-US" smtClean="0"/>
              <a:t>8</a:t>
            </a:fld>
            <a:endParaRPr lang="en-US"/>
          </a:p>
        </p:txBody>
      </p:sp>
      <p:sp>
        <p:nvSpPr>
          <p:cNvPr id="8" name="Title 1">
            <a:extLst>
              <a:ext uri="{FF2B5EF4-FFF2-40B4-BE49-F238E27FC236}">
                <a16:creationId xmlns:a16="http://schemas.microsoft.com/office/drawing/2014/main" id="{5EF95D77-2415-44EE-9F8F-DC08CCF7F16D}"/>
              </a:ext>
            </a:extLst>
          </p:cNvPr>
          <p:cNvSpPr>
            <a:spLocks noGrp="1"/>
          </p:cNvSpPr>
          <p:nvPr>
            <p:ph type="title"/>
          </p:nvPr>
        </p:nvSpPr>
        <p:spPr>
          <a:xfrm>
            <a:off x="531341" y="163895"/>
            <a:ext cx="10909565" cy="1110191"/>
          </a:xfrm>
        </p:spPr>
        <p:txBody>
          <a:bodyPr>
            <a:noAutofit/>
          </a:bodyPr>
          <a:lstStyle/>
          <a:p>
            <a:pPr algn="ctr"/>
            <a:r>
              <a:rPr lang="en-US" sz="3600" dirty="0">
                <a:solidFill>
                  <a:srgbClr val="44546A"/>
                </a:solidFill>
              </a:rPr>
              <a:t>Questions asked for each recommendation in Appendix 3: Recommendation Grading Survey</a:t>
            </a:r>
          </a:p>
        </p:txBody>
      </p:sp>
    </p:spTree>
    <p:extLst>
      <p:ext uri="{BB962C8B-B14F-4D97-AF65-F5344CB8AC3E}">
        <p14:creationId xmlns:p14="http://schemas.microsoft.com/office/powerpoint/2010/main" val="207722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079D1-A326-4EDB-A088-C2BAA9F7A0D6}"/>
              </a:ext>
            </a:extLst>
          </p:cNvPr>
          <p:cNvSpPr>
            <a:spLocks noGrp="1"/>
          </p:cNvSpPr>
          <p:nvPr>
            <p:ph type="sldNum" sz="quarter" idx="12"/>
          </p:nvPr>
        </p:nvSpPr>
        <p:spPr/>
        <p:txBody>
          <a:bodyPr/>
          <a:lstStyle/>
          <a:p>
            <a:fld id="{26FE9C25-51DE-3546-844B-AE0C79BDB01E}" type="slidenum">
              <a:rPr lang="en-US" smtClean="0"/>
              <a:t>9</a:t>
            </a:fld>
            <a:endParaRPr lang="en-US"/>
          </a:p>
        </p:txBody>
      </p:sp>
      <p:sp>
        <p:nvSpPr>
          <p:cNvPr id="3" name="Content Placeholder 2">
            <a:extLst>
              <a:ext uri="{FF2B5EF4-FFF2-40B4-BE49-F238E27FC236}">
                <a16:creationId xmlns:a16="http://schemas.microsoft.com/office/drawing/2014/main" id="{81070568-AFCB-4338-BC18-D6012B100678}"/>
              </a:ext>
            </a:extLst>
          </p:cNvPr>
          <p:cNvSpPr>
            <a:spLocks noGrp="1"/>
          </p:cNvSpPr>
          <p:nvPr>
            <p:ph idx="1"/>
          </p:nvPr>
        </p:nvSpPr>
        <p:spPr>
          <a:xfrm>
            <a:off x="579665" y="2173768"/>
            <a:ext cx="10774135" cy="4351338"/>
          </a:xfrm>
        </p:spPr>
        <p:txBody>
          <a:bodyPr vert="horz" lIns="91440" tIns="45720" rIns="91440" bIns="45720" rtlCol="0" anchor="t">
            <a:noAutofit/>
          </a:bodyPr>
          <a:lstStyle/>
          <a:p>
            <a:pPr marL="227965" indent="-227965"/>
            <a:r>
              <a:rPr lang="en-US" sz="1800" b="1" dirty="0">
                <a:solidFill>
                  <a:srgbClr val="44546A"/>
                </a:solidFill>
              </a:rPr>
              <a:t>Please see Appendix 4: Recommendation Grade Calculators for instructions or Appendix 4b: Summary Grade Calculators for instructions on how to complete the online survey.</a:t>
            </a:r>
            <a:endParaRPr lang="en-US" sz="1800" b="1" dirty="0">
              <a:solidFill>
                <a:srgbClr val="44546A"/>
              </a:solidFill>
              <a:cs typeface="Calibri"/>
            </a:endParaRPr>
          </a:p>
          <a:p>
            <a:pPr marL="227965" indent="-227965"/>
            <a:r>
              <a:rPr lang="en-US" sz="1800" dirty="0">
                <a:solidFill>
                  <a:srgbClr val="44546A"/>
                </a:solidFill>
              </a:rPr>
              <a:t>Input recommendation tables (i.e. finalized version of Appendix 1) for each recommendation into the Google Forms starting at section 4 of the Google Forms survey.</a:t>
            </a:r>
            <a:endParaRPr lang="en-US" sz="1800">
              <a:cs typeface="Calibri"/>
            </a:endParaRPr>
          </a:p>
          <a:p>
            <a:pPr marL="685165" lvl="1" indent="-227965"/>
            <a:r>
              <a:rPr lang="en-US" sz="1800" dirty="0">
                <a:solidFill>
                  <a:srgbClr val="44546A"/>
                </a:solidFill>
              </a:rPr>
              <a:t>Each subsequent section will be a different recommendation.</a:t>
            </a:r>
            <a:endParaRPr lang="en-US" sz="1800" dirty="0">
              <a:solidFill>
                <a:srgbClr val="44546A"/>
              </a:solidFill>
              <a:cs typeface="Calibri"/>
            </a:endParaRPr>
          </a:p>
          <a:p>
            <a:pPr marL="685165" lvl="1" indent="-227965"/>
            <a:r>
              <a:rPr lang="en-US" sz="1800" dirty="0">
                <a:solidFill>
                  <a:srgbClr val="44546A"/>
                </a:solidFill>
              </a:rPr>
              <a:t>If you have more than 10 recommendations from the committee, you will need to add sections to the survey.</a:t>
            </a:r>
            <a:endParaRPr lang="en-US" sz="1800" dirty="0">
              <a:solidFill>
                <a:srgbClr val="44546A"/>
              </a:solidFill>
              <a:cs typeface="Calibri"/>
            </a:endParaRPr>
          </a:p>
          <a:p>
            <a:pPr marL="227965" indent="-227965"/>
            <a:r>
              <a:rPr lang="en-US" sz="1800" dirty="0">
                <a:solidFill>
                  <a:srgbClr val="44546A"/>
                </a:solidFill>
              </a:rPr>
              <a:t>Send Survey to committee members </a:t>
            </a:r>
            <a:endParaRPr lang="en-US" sz="1800" dirty="0">
              <a:solidFill>
                <a:srgbClr val="44546A"/>
              </a:solidFill>
              <a:cs typeface="Calibri"/>
            </a:endParaRPr>
          </a:p>
          <a:p>
            <a:pPr marL="685165" lvl="1" indent="-227965"/>
            <a:r>
              <a:rPr lang="en-US" sz="1800" dirty="0">
                <a:solidFill>
                  <a:srgbClr val="44546A"/>
                </a:solidFill>
              </a:rPr>
              <a:t>Suggestion: set a deadlines for completion and follow-up on the deadline</a:t>
            </a:r>
            <a:endParaRPr lang="en-US" sz="1800" dirty="0">
              <a:solidFill>
                <a:srgbClr val="44546A"/>
              </a:solidFill>
              <a:cs typeface="Calibri"/>
            </a:endParaRPr>
          </a:p>
          <a:p>
            <a:pPr marL="227965" indent="-227965"/>
            <a:r>
              <a:rPr lang="en-US" sz="1800" dirty="0">
                <a:solidFill>
                  <a:srgbClr val="44546A"/>
                </a:solidFill>
              </a:rPr>
              <a:t>Responses will be transferred to Google Sheets when you select the “responses” tab</a:t>
            </a:r>
            <a:endParaRPr lang="en-US" sz="1800" dirty="0">
              <a:solidFill>
                <a:srgbClr val="44546A"/>
              </a:solidFill>
              <a:cs typeface="Calibri"/>
            </a:endParaRPr>
          </a:p>
          <a:p>
            <a:pPr marL="227965" indent="-227965"/>
            <a:r>
              <a:rPr lang="en-US" sz="1800" dirty="0">
                <a:solidFill>
                  <a:srgbClr val="44546A"/>
                </a:solidFill>
              </a:rPr>
              <a:t>Copy responses into the “Form Responses” sheet of the Excel file “Appendix 4: ‘Becoming Breastfeeding Friendly’ (BBF) Policy Recommendation Development Grading Survey Responses”</a:t>
            </a:r>
            <a:endParaRPr lang="en-US" sz="1800" dirty="0">
              <a:solidFill>
                <a:srgbClr val="44546A"/>
              </a:solidFill>
              <a:cs typeface="Calibri"/>
            </a:endParaRPr>
          </a:p>
          <a:p>
            <a:pPr marL="227965" indent="-227965"/>
            <a:r>
              <a:rPr lang="en-US" sz="1800" dirty="0">
                <a:solidFill>
                  <a:srgbClr val="44546A"/>
                </a:solidFill>
              </a:rPr>
              <a:t>Recommendation Grades will be autogenerated and summarized on the sheet “Summary”</a:t>
            </a:r>
            <a:endParaRPr lang="en-US" sz="1800" dirty="0">
              <a:solidFill>
                <a:srgbClr val="44546A"/>
              </a:solidFill>
              <a:cs typeface="Calibri"/>
            </a:endParaRPr>
          </a:p>
          <a:p>
            <a:pPr marL="685165" lvl="1" indent="-227965"/>
            <a:r>
              <a:rPr lang="en-US" sz="1800" dirty="0">
                <a:solidFill>
                  <a:srgbClr val="44546A"/>
                </a:solidFill>
              </a:rPr>
              <a:t>Use this output to develop your presentation for the 4</a:t>
            </a:r>
            <a:r>
              <a:rPr lang="en-US" sz="1800" baseline="30000" dirty="0">
                <a:solidFill>
                  <a:srgbClr val="44546A"/>
                </a:solidFill>
              </a:rPr>
              <a:t>th</a:t>
            </a:r>
            <a:r>
              <a:rPr lang="en-US" sz="1800" dirty="0">
                <a:solidFill>
                  <a:srgbClr val="44546A"/>
                </a:solidFill>
              </a:rPr>
              <a:t> meeting</a:t>
            </a:r>
            <a:endParaRPr lang="en-US" sz="1800" dirty="0">
              <a:solidFill>
                <a:srgbClr val="44546A"/>
              </a:solidFill>
              <a:cs typeface="Calibri"/>
            </a:endParaRPr>
          </a:p>
        </p:txBody>
      </p:sp>
      <p:sp>
        <p:nvSpPr>
          <p:cNvPr id="5" name="TextBox 4">
            <a:extLst>
              <a:ext uri="{FF2B5EF4-FFF2-40B4-BE49-F238E27FC236}">
                <a16:creationId xmlns:a16="http://schemas.microsoft.com/office/drawing/2014/main" id="{47B0E110-0229-4859-9ED3-A9E0FDC2DE0C}"/>
              </a:ext>
            </a:extLst>
          </p:cNvPr>
          <p:cNvSpPr txBox="1"/>
          <p:nvPr/>
        </p:nvSpPr>
        <p:spPr>
          <a:xfrm>
            <a:off x="446567" y="1339816"/>
            <a:ext cx="11387470" cy="646331"/>
          </a:xfrm>
          <a:prstGeom prst="rect">
            <a:avLst/>
          </a:prstGeom>
          <a:noFill/>
        </p:spPr>
        <p:txBody>
          <a:bodyPr wrap="square" rtlCol="0" anchor="t">
            <a:spAutoFit/>
          </a:bodyPr>
          <a:lstStyle/>
          <a:p>
            <a:r>
              <a:rPr lang="en-US" dirty="0">
                <a:highlight>
                  <a:srgbClr val="B47AA6"/>
                </a:highlight>
              </a:rPr>
              <a:t>This option would be appropriate if the committee members are comfortable filling out an online survey, and you are comfortable managing Google Forms (no need to have prior experience; it is fairly straightforward) </a:t>
            </a:r>
          </a:p>
        </p:txBody>
      </p:sp>
      <p:sp>
        <p:nvSpPr>
          <p:cNvPr id="2" name="Title 1">
            <a:extLst>
              <a:ext uri="{FF2B5EF4-FFF2-40B4-BE49-F238E27FC236}">
                <a16:creationId xmlns:a16="http://schemas.microsoft.com/office/drawing/2014/main" id="{8705E37F-3D90-43F8-9E71-BCE890091D56}"/>
              </a:ext>
            </a:extLst>
          </p:cNvPr>
          <p:cNvSpPr>
            <a:spLocks noGrp="1"/>
          </p:cNvSpPr>
          <p:nvPr>
            <p:ph type="title"/>
          </p:nvPr>
        </p:nvSpPr>
        <p:spPr/>
        <p:txBody>
          <a:bodyPr/>
          <a:lstStyle/>
          <a:p>
            <a:r>
              <a:rPr lang="en-US" dirty="0">
                <a:solidFill>
                  <a:srgbClr val="44546A"/>
                </a:solidFill>
              </a:rPr>
              <a:t>Survey Option 1:  Google Forms &amp; Excel</a:t>
            </a:r>
            <a:endParaRPr lang="en-US" dirty="0"/>
          </a:p>
        </p:txBody>
      </p:sp>
    </p:spTree>
    <p:extLst>
      <p:ext uri="{BB962C8B-B14F-4D97-AF65-F5344CB8AC3E}">
        <p14:creationId xmlns:p14="http://schemas.microsoft.com/office/powerpoint/2010/main" val="717417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1708</TotalTime>
  <Words>1715</Words>
  <Application>Microsoft Macintosh PowerPoint</Application>
  <PresentationFormat>Widescreen</PresentationFormat>
  <Paragraphs>161</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PowerPoint Presentation</vt:lpstr>
      <vt:lpstr>Background </vt:lpstr>
      <vt:lpstr>PowerPoint Presentation</vt:lpstr>
      <vt:lpstr>Step 1: Developing meaningful initial recommendations to be presented at the 3rd meeting</vt:lpstr>
      <vt:lpstr>        Policy Recommendation Development (Appendix 1)</vt:lpstr>
      <vt:lpstr>Criteria and Questions for Grading Recommendations</vt:lpstr>
      <vt:lpstr>Step 2: BBF committee members independently grade recommendations before the 4th meeting</vt:lpstr>
      <vt:lpstr>Questions asked for each recommendation in Appendix 3: Recommendation Grading Survey</vt:lpstr>
      <vt:lpstr>Survey Option 1:  Google Forms &amp; Excel</vt:lpstr>
      <vt:lpstr>Survey Option 2:  Word Document &amp; Excel</vt:lpstr>
      <vt:lpstr>Step 3: Reaching consensus on priority recommendations and develop proposed actions</vt:lpstr>
      <vt:lpstr>Example</vt:lpstr>
      <vt:lpstr>Example – Step 1: Developing meaningful initial recommendations to be presented at the 3rd meeting</vt:lpstr>
      <vt:lpstr>Example – Step 1: Developing meaningful initial recommendations to be presented at the 3rd meeting</vt:lpstr>
      <vt:lpstr>Example – Step 2: BBF committee members independently grade recommendations before the 4th meeting</vt:lpstr>
      <vt:lpstr>Example – Step 3: Reaching consensus on priority recommendations and develop proposed actions</vt:lpstr>
      <vt:lpstr>Appendices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Meyer, Denise</cp:lastModifiedBy>
  <cp:revision>128</cp:revision>
  <dcterms:created xsi:type="dcterms:W3CDTF">2018-04-18T16:59:51Z</dcterms:created>
  <dcterms:modified xsi:type="dcterms:W3CDTF">2019-11-05T16:32:31Z</dcterms:modified>
</cp:coreProperties>
</file>