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2" r:id="rId4"/>
    <p:sldId id="313" r:id="rId5"/>
    <p:sldId id="312" r:id="rId6"/>
    <p:sldId id="310" r:id="rId7"/>
    <p:sldId id="309" r:id="rId8"/>
    <p:sldId id="311" r:id="rId9"/>
    <p:sldId id="314" r:id="rId10"/>
    <p:sldId id="315" r:id="rId11"/>
    <p:sldId id="322" r:id="rId12"/>
    <p:sldId id="31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7BA8"/>
    <a:srgbClr val="44546A"/>
    <a:srgbClr val="006192"/>
    <a:srgbClr val="004B70"/>
    <a:srgbClr val="993300"/>
    <a:srgbClr val="445369"/>
    <a:srgbClr val="FF66FF"/>
    <a:srgbClr val="FFCCFF"/>
    <a:srgbClr val="59A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84" autoAdjust="0"/>
    <p:restoredTop sz="94755"/>
  </p:normalViewPr>
  <p:slideViewPr>
    <p:cSldViewPr snapToGrid="0" snapToObjects="1">
      <p:cViewPr varScale="1">
        <p:scale>
          <a:sx n="95" d="100"/>
          <a:sy n="95" d="100"/>
        </p:scale>
        <p:origin x="20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F5C73-F315-194A-A984-1B6672232242}" type="datetimeFigureOut">
              <a:rPr lang="en-US" smtClean="0"/>
              <a:t>11/6/19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4F5E2-1892-7246-BC67-21CE6164C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9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</a:t>
            </a:r>
            <a:r>
              <a:rPr lang="en-US" b="1" dirty="0">
                <a:solidFill>
                  <a:srgbClr val="FF0000"/>
                </a:solidFill>
              </a:rPr>
              <a:t>Instructions</a:t>
            </a:r>
            <a:r>
              <a:rPr lang="en-US" b="1" baseline="0" dirty="0">
                <a:solidFill>
                  <a:srgbClr val="FF0000"/>
                </a:solidFill>
              </a:rPr>
              <a:t> for BBF Country Director/Coordinator: Remind audience of criteria and their descriptions</a:t>
            </a:r>
            <a:r>
              <a:rPr lang="en-US" baseline="0" dirty="0"/>
              <a:t>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9EAE5-02F7-ED42-9310-E9CF14A562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58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31282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40" y="3375437"/>
            <a:ext cx="6727497" cy="2351594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5986914"/>
            <a:ext cx="12192000" cy="871086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3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35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3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10149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327601"/>
            <a:ext cx="12192000" cy="612648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415"/>
            <a:ext cx="9537834" cy="732154"/>
          </a:xfrm>
        </p:spPr>
        <p:txBody>
          <a:bodyPr/>
          <a:lstStyle>
            <a:lvl1pPr fontAlgn="t">
              <a:lnSpc>
                <a:spcPts val="4600"/>
              </a:lnSpc>
              <a:defRPr b="0" i="0">
                <a:solidFill>
                  <a:schemeClr val="bg1"/>
                </a:solidFill>
                <a:latin typeface="+mn-lt"/>
                <a:ea typeface="Myriad Pro" charset="0"/>
                <a:cs typeface="Myriad Pro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48486" cy="3997659"/>
          </a:xfrm>
        </p:spPr>
        <p:txBody>
          <a:bodyPr>
            <a:normAutofit/>
          </a:bodyPr>
          <a:lstStyle>
            <a:lvl1pPr marL="274320" indent="-274320">
              <a:spcAft>
                <a:spcPts val="600"/>
              </a:spcAft>
              <a:buClr>
                <a:srgbClr val="B57BA8"/>
              </a:buClr>
              <a:buFont typeface=".LucidaGrandeUI" charset="0"/>
              <a:buChar char="▸"/>
              <a:defRPr sz="3400" b="0" i="0">
                <a:latin typeface="+mn-lt"/>
                <a:ea typeface="Myriad Pro" charset="0"/>
                <a:cs typeface="Myriad Pro" charset="0"/>
              </a:defRPr>
            </a:lvl1pPr>
            <a:lvl2pPr marL="914400" indent="-274320">
              <a:spcAft>
                <a:spcPts val="600"/>
              </a:spcAft>
              <a:buClr>
                <a:srgbClr val="B57BA8"/>
              </a:buClr>
              <a:buSzPct val="100000"/>
              <a:buFont typeface=".AppleSystemUIFont" charset="-120"/>
              <a:buChar char="›"/>
              <a:defRPr sz="3400" b="0" i="0">
                <a:latin typeface="+mn-lt"/>
                <a:ea typeface="Myriad Pro" charset="0"/>
                <a:cs typeface="Myriad Pro" charset="0"/>
              </a:defRPr>
            </a:lvl2pPr>
            <a:lvl3pPr marL="1371600" indent="-274320">
              <a:spcAft>
                <a:spcPts val="600"/>
              </a:spcAft>
              <a:buClr>
                <a:srgbClr val="B57BA8"/>
              </a:buClr>
              <a:buSzPct val="100000"/>
              <a:buFont typeface="LucidaGrande" charset="0"/>
              <a:buChar char="»"/>
              <a:defRPr sz="3400" b="0" i="0">
                <a:latin typeface="+mn-lt"/>
                <a:ea typeface="Myriad Pro" charset="0"/>
                <a:cs typeface="Myriad Pro" charset="0"/>
              </a:defRPr>
            </a:lvl3pPr>
            <a:lvl4pPr marL="1828800" indent="-457200"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>
                <a:latin typeface="Myriad Pro" charset="0"/>
                <a:ea typeface="Myriad Pro" charset="0"/>
                <a:cs typeface="Myriad Pro" charset="0"/>
              </a:defRPr>
            </a:lvl4pPr>
            <a:lvl5pPr marL="2286000" indent="-457200"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51362"/>
            <a:ext cx="11734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4935" y="6451362"/>
            <a:ext cx="806596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Appendix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54354" y="6451361"/>
            <a:ext cx="94667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8A7405-1AA8-4841-9E07-C00D5D730E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0597415" y="-5799"/>
            <a:ext cx="1594585" cy="1014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49" y="4381"/>
            <a:ext cx="1034517" cy="11285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31282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5986914"/>
            <a:ext cx="12192000" cy="871086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06224" y="3468460"/>
            <a:ext cx="7241948" cy="639083"/>
          </a:xfrm>
          <a:ln>
            <a:noFill/>
          </a:ln>
        </p:spPr>
        <p:txBody>
          <a:bodyPr/>
          <a:lstStyle>
            <a:lvl1pPr marL="0" indent="0">
              <a:buNone/>
              <a:defRPr sz="4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06224" y="4259490"/>
            <a:ext cx="7241948" cy="967028"/>
          </a:xfrm>
          <a:ln>
            <a:noFill/>
          </a:ln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Presenter’s Title</a:t>
            </a:r>
          </a:p>
          <a:p>
            <a:pPr lvl="0"/>
            <a:r>
              <a:rPr lang="en-US" dirty="0"/>
              <a:t>Affiliation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06224" y="6291491"/>
            <a:ext cx="4999490" cy="421368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11, 2017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10597415" y="0"/>
            <a:ext cx="1594585" cy="312821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88" y="218973"/>
            <a:ext cx="1025692" cy="11189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31282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5986914"/>
            <a:ext cx="12192000" cy="871086"/>
          </a:xfrm>
          <a:prstGeom prst="rect">
            <a:avLst/>
          </a:prstGeom>
          <a:solidFill>
            <a:srgbClr val="445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813481" y="2055785"/>
            <a:ext cx="9694862" cy="639083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56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06224" y="3401084"/>
            <a:ext cx="7241948" cy="639083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06224" y="6291491"/>
            <a:ext cx="4999490" cy="421368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11, 2017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06224" y="4192113"/>
            <a:ext cx="7241948" cy="967028"/>
          </a:xfrm>
          <a:ln>
            <a:noFill/>
          </a:ln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Presenter’s Title</a:t>
            </a:r>
          </a:p>
          <a:p>
            <a:pPr lvl="0"/>
            <a:r>
              <a:rPr lang="en-US" dirty="0"/>
              <a:t>Affiliation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10597415" y="-1"/>
            <a:ext cx="1594585" cy="311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488" y="218973"/>
            <a:ext cx="1025692" cy="11189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5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9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5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Appendix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A7405-1AA8-4841-9E07-C00D5D73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2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979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6" name="Content Placeholder 5" descr="Table Header: Initial recommendation, blank&#10;What do we want to happen?&#10;WHy is it important for this activity to be accomplished?&#10;When should this activity be completed by?&#10;How will these activities get done&#10;Have similar actions been effective in enabling the breastfeed environment in other countexts? (Provide examples and use EBBs.)&#10;Revisions proposed in meeting 3 discussion.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2342073"/>
              </p:ext>
            </p:extLst>
          </p:nvPr>
        </p:nvGraphicFramePr>
        <p:xfrm>
          <a:off x="124178" y="1186287"/>
          <a:ext cx="11966221" cy="4786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677">
                  <a:extLst>
                    <a:ext uri="{9D8B030D-6E8A-4147-A177-3AD203B41FA5}">
                      <a16:colId xmlns:a16="http://schemas.microsoft.com/office/drawing/2014/main" val="704851313"/>
                    </a:ext>
                  </a:extLst>
                </a:gridCol>
                <a:gridCol w="7720544">
                  <a:extLst>
                    <a:ext uri="{9D8B030D-6E8A-4147-A177-3AD203B41FA5}">
                      <a16:colId xmlns:a16="http://schemas.microsoft.com/office/drawing/2014/main" val="2003786562"/>
                    </a:ext>
                  </a:extLst>
                </a:gridCol>
              </a:tblGrid>
              <a:tr h="385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Recommendation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213683"/>
                  </a:ext>
                </a:extLst>
              </a:tr>
              <a:tr h="300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 do we want to happen?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391160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WHY is it important for this activity to be accomplished?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332789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should this activity be completed by?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55226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will these activities get done?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58125"/>
                  </a:ext>
                </a:extLst>
              </a:tr>
              <a:tr h="156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HAVE similar actions been effective in enabling the breastfeeding environment in other contexts?  (Provide examples and use EBBs.)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45073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Revisions proposed in meeting 3 discussion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0999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3</a:t>
            </a:r>
          </a:p>
        </p:txBody>
      </p:sp>
    </p:spTree>
    <p:extLst>
      <p:ext uri="{BB962C8B-B14F-4D97-AF65-F5344CB8AC3E}">
        <p14:creationId xmlns:p14="http://schemas.microsoft.com/office/powerpoint/2010/main" val="547957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9C25-51DE-3546-844B-AE0C79BDB01E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2" name="Table 1" descr="Table Headers: Criteria, Explanation&#10;Table row: Effectivenss, WIll this recommendation positively effect or impact breastfeeding outcomes? This is primarily assessed through understanding the existing evidence of the effect/impact of this recommendation elsewhere.&#10;&#10;Table row: Affordability, Is this recommendation financially viable? This is based on available information on costs of implementing and the likely means to pay for it.&#10;&#10;Table row: Feasibility, Are the necessary resources to implement the recommendation present?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090057"/>
              </p:ext>
            </p:extLst>
          </p:nvPr>
        </p:nvGraphicFramePr>
        <p:xfrm>
          <a:off x="1418999" y="2203025"/>
          <a:ext cx="9354002" cy="3629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557">
                  <a:extLst>
                    <a:ext uri="{9D8B030D-6E8A-4147-A177-3AD203B41FA5}">
                      <a16:colId xmlns:a16="http://schemas.microsoft.com/office/drawing/2014/main" val="2862687810"/>
                    </a:ext>
                  </a:extLst>
                </a:gridCol>
                <a:gridCol w="7118445">
                  <a:extLst>
                    <a:ext uri="{9D8B030D-6E8A-4147-A177-3AD203B41FA5}">
                      <a16:colId xmlns:a16="http://schemas.microsoft.com/office/drawing/2014/main" val="1599533462"/>
                    </a:ext>
                  </a:extLst>
                </a:gridCol>
              </a:tblGrid>
              <a:tr h="432270">
                <a:tc>
                  <a:txBody>
                    <a:bodyPr/>
                    <a:lstStyle/>
                    <a:p>
                      <a:r>
                        <a:rPr lang="en-US" sz="2000" dirty="0"/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710466"/>
                  </a:ext>
                </a:extLst>
              </a:tr>
              <a:tr h="1385633">
                <a:tc>
                  <a:txBody>
                    <a:bodyPr/>
                    <a:lstStyle/>
                    <a:p>
                      <a:r>
                        <a:rPr lang="en-US" sz="2000" b="1" dirty="0"/>
                        <a:t>Effectiveness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Will</a:t>
                      </a:r>
                      <a:r>
                        <a:rPr lang="en-US" sz="2000" baseline="0" dirty="0"/>
                        <a:t> this recommendation positively effect or impact breastfeeding outcomes? This is primarily assessed through understanding the existing evidence of the effect/impact of this recommendation elsewhere.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252019"/>
                  </a:ext>
                </a:extLst>
              </a:tr>
              <a:tr h="1065871">
                <a:tc>
                  <a:txBody>
                    <a:bodyPr/>
                    <a:lstStyle/>
                    <a:p>
                      <a:r>
                        <a:rPr lang="en-US" sz="2000" b="1" dirty="0"/>
                        <a:t>Affordability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Is</a:t>
                      </a:r>
                      <a:r>
                        <a:rPr lang="en-US" sz="2000" baseline="0" dirty="0"/>
                        <a:t> this recommendation financially viable? This is based on available information on costs of implementing and the likely means to pay for it.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466472"/>
                  </a:ext>
                </a:extLst>
              </a:tr>
              <a:tr h="746110">
                <a:tc>
                  <a:txBody>
                    <a:bodyPr/>
                    <a:lstStyle/>
                    <a:p>
                      <a:r>
                        <a:rPr lang="en-US" sz="2000" b="1" dirty="0"/>
                        <a:t>Feasibility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Are</a:t>
                      </a:r>
                      <a:r>
                        <a:rPr lang="en-US" sz="2000" baseline="0" dirty="0"/>
                        <a:t> the </a:t>
                      </a:r>
                      <a:r>
                        <a:rPr lang="en-US" sz="2000" dirty="0"/>
                        <a:t>necessary resources to implement the recommendation present?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4581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77516" y="1082378"/>
            <a:ext cx="11030551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452370" algn="l"/>
              </a:tabLst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/>
                <a:ea typeface="Calibri" charset="0"/>
                <a:cs typeface="Times New Roman" charset="0"/>
              </a:rPr>
              <a:t>These top 3 criteria were chosen via a survey of BBF TAG members and country representatives from an original list of 8. Questions to assess each criteria developed by Yale BBF Team.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149736" y="67934"/>
            <a:ext cx="10604090" cy="73215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Criteria and Questions for Grading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64251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 descr="blank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52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 descr="Gear Team Members:">
            <a:extLst>
              <a:ext uri="{FF2B5EF4-FFF2-40B4-BE49-F238E27FC236}">
                <a16:creationId xmlns:a16="http://schemas.microsoft.com/office/drawing/2014/main" id="{74A81D26-C994-4342-8CBB-DE0F0D1E2D7F}"/>
              </a:ext>
            </a:extLst>
          </p:cNvPr>
          <p:cNvSpPr txBox="1">
            <a:spLocks/>
          </p:cNvSpPr>
          <p:nvPr/>
        </p:nvSpPr>
        <p:spPr>
          <a:xfrm>
            <a:off x="681534" y="4262869"/>
            <a:ext cx="8919666" cy="96702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5D3706-0C71-44D7-B2D3-0436CE5616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XX 2018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74A81D26-C994-4342-8CBB-DE0F0D1E2D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Gear Team Members: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Name of the presenter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37D78CE-4358-43B0-A716-5533345A54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3481" y="981635"/>
            <a:ext cx="9694862" cy="1713233"/>
          </a:xfrm>
        </p:spPr>
        <p:txBody>
          <a:bodyPr/>
          <a:lstStyle/>
          <a:p>
            <a:r>
              <a:rPr lang="en-US" dirty="0"/>
              <a:t>Promotion</a:t>
            </a:r>
          </a:p>
          <a:p>
            <a:r>
              <a:rPr lang="en-US" dirty="0"/>
              <a:t>Meeting 3 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9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7" name="Table 6" descr="Table Headers: Date, Scoring Justification, Primary Score, Final Score, Data Source, Gaps Identified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560417"/>
              </p:ext>
            </p:extLst>
          </p:nvPr>
        </p:nvGraphicFramePr>
        <p:xfrm>
          <a:off x="16626" y="1635583"/>
          <a:ext cx="12070749" cy="4560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4244632101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3552954749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3268137488"/>
                    </a:ext>
                  </a:extLst>
                </a:gridCol>
                <a:gridCol w="3978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975330049"/>
                    </a:ext>
                  </a:extLst>
                </a:gridCol>
              </a:tblGrid>
              <a:tr h="7204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1302058"/>
                  </a:ext>
                </a:extLst>
              </a:tr>
              <a:tr h="3794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404926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8758" y="1126156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43" y="141415"/>
            <a:ext cx="10403271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u="sng" dirty="0"/>
              <a:t>PG1: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/>
              <a:t>There is a national breastfeeding promotion strategy that is grounded in the country’s context.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3745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945131"/>
              </p:ext>
            </p:extLst>
          </p:nvPr>
        </p:nvGraphicFramePr>
        <p:xfrm>
          <a:off x="32673" y="1658521"/>
          <a:ext cx="12161519" cy="4415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93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84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4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0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49121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8758" y="141415"/>
            <a:ext cx="10087276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u="sng" dirty="0">
                <a:solidFill>
                  <a:srgbClr val="FFFFFF"/>
                </a:solidFill>
              </a:rPr>
              <a:t>PG2:</a:t>
            </a:r>
            <a:r>
              <a:rPr lang="en-US" sz="3200" b="1" dirty="0">
                <a:solidFill>
                  <a:srgbClr val="FFFFFF"/>
                </a:solidFill>
              </a:rPr>
              <a:t> The national breastfeeding promotion strategy is implemented.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200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8" name="Content Placeholder 7" descr="Table Headers: Date, Scoring Justification, Primary Score, Final Score, Data Source, Gaps Identifi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464485"/>
              </p:ext>
            </p:extLst>
          </p:nvPr>
        </p:nvGraphicFramePr>
        <p:xfrm>
          <a:off x="10884" y="1526108"/>
          <a:ext cx="12161519" cy="450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1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1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1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Scoring Justification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 Score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Final Score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Gaps identified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xx.xx.18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8758" y="1116529"/>
            <a:ext cx="1027015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**Copy and paste information from Gear Packages or insert Pathway and table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2301" y="94659"/>
            <a:ext cx="10276885" cy="7321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u="sng" dirty="0"/>
              <a:t>PG3:</a:t>
            </a:r>
            <a:r>
              <a:rPr lang="en-US" sz="2800" b="1" dirty="0"/>
              <a:t> Government or civic organizations have raised awareness about breastfeeding.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5843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46179" y="6451362"/>
            <a:ext cx="8065969" cy="365125"/>
          </a:xfrm>
        </p:spPr>
        <p:txBody>
          <a:bodyPr/>
          <a:lstStyle/>
          <a:p>
            <a:r>
              <a:rPr lang="en-US" dirty="0"/>
              <a:t>Appendix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36983" y="5226413"/>
            <a:ext cx="63093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b="1" dirty="0"/>
              <a:t>Interpretation:	XX Gear Strength 		                   (Range </a:t>
            </a:r>
            <a:r>
              <a:rPr lang="en-US" sz="2800" b="1" dirty="0" err="1"/>
              <a:t>x.x-x.x</a:t>
            </a:r>
            <a:r>
              <a:rPr lang="en-US" sz="2800" b="1" dirty="0"/>
              <a:t>)</a:t>
            </a:r>
          </a:p>
        </p:txBody>
      </p:sp>
      <p:graphicFrame>
        <p:nvGraphicFramePr>
          <p:cNvPr id="7" name="Table 6" descr="Table Header: Benchmarks, Final Scores&#10;Table Row: Benchmark PG1&#10;Table Row: Benchmark PG2&#10;Table Row: Benchmark PG3&#10;&#10;Table Row: Gear Total Score — GTS Promotion">
            <a:extLst>
              <a:ext uri="{FF2B5EF4-FFF2-40B4-BE49-F238E27FC236}">
                <a16:creationId xmlns:a16="http://schemas.microsoft.com/office/drawing/2014/main" id="{6225621A-5E75-486E-8F05-FA62AB9B9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254348"/>
              </p:ext>
            </p:extLst>
          </p:nvPr>
        </p:nvGraphicFramePr>
        <p:xfrm>
          <a:off x="2508910" y="1147201"/>
          <a:ext cx="614050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0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0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2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BENCHMARKS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FINAL SCORES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PG1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PG2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Benchmark PG3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32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Gear Total Score – GTS- Promotion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x.xx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33237C4-FC9D-4385-9585-19E36BEE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06680"/>
            <a:ext cx="11158329" cy="109993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/>
              <a:t>Promotion - </a:t>
            </a:r>
            <a:r>
              <a:rPr lang="en-US" sz="3600" b="1" dirty="0"/>
              <a:t>GEAR TOTAL SCORE</a:t>
            </a:r>
          </a:p>
        </p:txBody>
      </p:sp>
    </p:spTree>
    <p:extLst>
      <p:ext uri="{BB962C8B-B14F-4D97-AF65-F5344CB8AC3E}">
        <p14:creationId xmlns:p14="http://schemas.microsoft.com/office/powerpoint/2010/main" val="2053229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9A9C12A-1DA4-449D-A07B-2BA2C09BE67F}"/>
              </a:ext>
            </a:extLst>
          </p:cNvPr>
          <p:cNvSpPr txBox="1">
            <a:spLocks/>
          </p:cNvSpPr>
          <p:nvPr/>
        </p:nvSpPr>
        <p:spPr>
          <a:xfrm>
            <a:off x="5486400" y="1341119"/>
            <a:ext cx="6492239" cy="4921135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B57BA8"/>
              </a:buClr>
              <a:buFont typeface=".LucidaGrandeUI" charset="0"/>
              <a:buChar char="▸"/>
              <a:defRPr sz="3400" b="0" i="0" kern="1200">
                <a:solidFill>
                  <a:schemeClr val="tx1"/>
                </a:solidFill>
                <a:latin typeface="+mn-lt"/>
                <a:ea typeface="Myriad Pro" charset="0"/>
                <a:cs typeface="Myriad Pro" charset="0"/>
              </a:defRPr>
            </a:lvl1pPr>
            <a:lvl2pPr marL="914400" indent="-27432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SzPct val="100000"/>
              <a:buFont typeface=".AppleSystemUIFont" charset="-120"/>
              <a:buChar char="›"/>
              <a:defRPr sz="3400" b="0" i="0" kern="1200">
                <a:solidFill>
                  <a:schemeClr val="tx1"/>
                </a:solidFill>
                <a:latin typeface="+mn-lt"/>
                <a:ea typeface="Myriad Pro" charset="0"/>
                <a:cs typeface="Myriad Pro" charset="0"/>
              </a:defRPr>
            </a:lvl2pPr>
            <a:lvl3pPr marL="1371600" indent="-27432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SzPct val="100000"/>
              <a:buFont typeface="LucidaGrande" charset="0"/>
              <a:buChar char="»"/>
              <a:defRPr sz="3400" b="0" i="0" kern="1200">
                <a:solidFill>
                  <a:schemeClr val="tx1"/>
                </a:solidFill>
                <a:latin typeface="+mn-lt"/>
                <a:ea typeface="Myriad Pro" charset="0"/>
                <a:cs typeface="Myriad Pro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 kern="120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>
                <a:srgbClr val="B57BA8"/>
              </a:buClr>
              <a:buFont typeface="Wingdings" charset="2"/>
              <a:buChar char="§"/>
              <a:defRPr sz="3400" b="0" i="0" kern="120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/>
              <a:t>Recommendations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0" indent="0">
              <a:buNone/>
            </a:pP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C99D3-54C7-4442-86E2-37743C7FB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25" y="1368425"/>
            <a:ext cx="4833730" cy="4893830"/>
          </a:xfrm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Gaps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Extracted from tables on previous slides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3237C4-FC9D-4385-9585-19E36BEED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PG: Gaps and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410670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1</a:t>
            </a:r>
          </a:p>
        </p:txBody>
      </p:sp>
      <p:graphicFrame>
        <p:nvGraphicFramePr>
          <p:cNvPr id="6" name="Content Placeholder 5" descr="Table Header: Initial recommendation, blank&#10;What do we want to happen?&#10;WHy is it important for this activity to be accomplished?&#10;When should this activity be completed by?&#10;How will these activities get done&#10;Have similar actions been effective in enabling the breastfeed environment in other countexts? (Provide examples and use EBBs.)&#10;Revisions proposed in meeting 3 discussion.&#10;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672104"/>
              </p:ext>
            </p:extLst>
          </p:nvPr>
        </p:nvGraphicFramePr>
        <p:xfrm>
          <a:off x="124178" y="1240389"/>
          <a:ext cx="11966221" cy="4786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677">
                  <a:extLst>
                    <a:ext uri="{9D8B030D-6E8A-4147-A177-3AD203B41FA5}">
                      <a16:colId xmlns:a16="http://schemas.microsoft.com/office/drawing/2014/main" val="704851313"/>
                    </a:ext>
                  </a:extLst>
                </a:gridCol>
                <a:gridCol w="7720544">
                  <a:extLst>
                    <a:ext uri="{9D8B030D-6E8A-4147-A177-3AD203B41FA5}">
                      <a16:colId xmlns:a16="http://schemas.microsoft.com/office/drawing/2014/main" val="2003786562"/>
                    </a:ext>
                  </a:extLst>
                </a:gridCol>
              </a:tblGrid>
              <a:tr h="385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Recommendation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213683"/>
                  </a:ext>
                </a:extLst>
              </a:tr>
              <a:tr h="300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 do we want to happen?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391160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WHY is it important for this activity to be accomplished?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332789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should this activity be completed by?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55226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will these activities get done?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58125"/>
                  </a:ext>
                </a:extLst>
              </a:tr>
              <a:tr h="156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HAVE similar actions been effective in enabling the breastfeeding environment in other contexts?  (Provide examples and use EBBs.)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45073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Revisions proposed in meeting 3 discussion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09996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33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Appendix 2</a:t>
            </a:r>
            <a:endParaRPr lang="en-US" dirty="0"/>
          </a:p>
        </p:txBody>
      </p:sp>
      <p:graphicFrame>
        <p:nvGraphicFramePr>
          <p:cNvPr id="6" name="Content Placeholder 5" descr="Table Header: Initial recommendation, blank&#10;What do we want to happen?&#10;WHy is it important for this activity to be accomplished?&#10;When should this activity be completed by?&#10;How will these activities get done&#10;Have similar actions been effective in enabling the breastfeed environment in other countexts? (Provide examples and use EBBs.)&#10;Revisions proposed in meeting 3 discussion.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3774818"/>
              </p:ext>
            </p:extLst>
          </p:nvPr>
        </p:nvGraphicFramePr>
        <p:xfrm>
          <a:off x="124178" y="1167036"/>
          <a:ext cx="11966221" cy="4786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677">
                  <a:extLst>
                    <a:ext uri="{9D8B030D-6E8A-4147-A177-3AD203B41FA5}">
                      <a16:colId xmlns:a16="http://schemas.microsoft.com/office/drawing/2014/main" val="704851313"/>
                    </a:ext>
                  </a:extLst>
                </a:gridCol>
                <a:gridCol w="7720544">
                  <a:extLst>
                    <a:ext uri="{9D8B030D-6E8A-4147-A177-3AD203B41FA5}">
                      <a16:colId xmlns:a16="http://schemas.microsoft.com/office/drawing/2014/main" val="2003786562"/>
                    </a:ext>
                  </a:extLst>
                </a:gridCol>
              </a:tblGrid>
              <a:tr h="3855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Recommendation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0213683"/>
                  </a:ext>
                </a:extLst>
              </a:tr>
              <a:tr h="300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WHAT do we want to happen?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391160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WHY is it important for this activity to be accomplished?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332789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should this activity be completed by?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55226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HOW will these activities get done?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58125"/>
                  </a:ext>
                </a:extLst>
              </a:tr>
              <a:tr h="15600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HAVE similar actions been effective in enabling the breastfeeding environment in other contexts?  (Provide examples and use EBBs.)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450735"/>
                  </a:ext>
                </a:extLst>
              </a:tr>
              <a:tr h="615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Revisions proposed in meeting 3 discussion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0999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2</a:t>
            </a:r>
          </a:p>
        </p:txBody>
      </p:sp>
    </p:spTree>
    <p:extLst>
      <p:ext uri="{BB962C8B-B14F-4D97-AF65-F5344CB8AC3E}">
        <p14:creationId xmlns:p14="http://schemas.microsoft.com/office/powerpoint/2010/main" val="3740155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B47AA7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5289</TotalTime>
  <Words>520</Words>
  <Application>Microsoft Macintosh PowerPoint</Application>
  <PresentationFormat>Widescreen</PresentationFormat>
  <Paragraphs>146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.AppleSystemUIFont</vt:lpstr>
      <vt:lpstr>.LucidaGrandeUI</vt:lpstr>
      <vt:lpstr>Arial</vt:lpstr>
      <vt:lpstr>Calibri</vt:lpstr>
      <vt:lpstr>Calibri Light</vt:lpstr>
      <vt:lpstr>LucidaGrande</vt:lpstr>
      <vt:lpstr>Myriad Pro</vt:lpstr>
      <vt:lpstr>Times New Roman</vt:lpstr>
      <vt:lpstr>Wingdings</vt:lpstr>
      <vt:lpstr>Office Theme</vt:lpstr>
      <vt:lpstr>PowerPoint Presentation</vt:lpstr>
      <vt:lpstr>PowerPoint Presentation</vt:lpstr>
      <vt:lpstr>PG1: There is a national breastfeeding promotion strategy that is grounded in the country’s context.</vt:lpstr>
      <vt:lpstr>PG2: The national breastfeeding promotion strategy is implemented.</vt:lpstr>
      <vt:lpstr>PG3: Government or civic organizations have raised awareness about breastfeeding.</vt:lpstr>
      <vt:lpstr>Promotion - GEAR TOTAL SCORE</vt:lpstr>
      <vt:lpstr>PG: Gaps and Recommendations</vt:lpstr>
      <vt:lpstr>Recommendation 1</vt:lpstr>
      <vt:lpstr>Recommendation 2</vt:lpstr>
      <vt:lpstr>Recommendation 3</vt:lpstr>
      <vt:lpstr>Criteria and Questions for Grading Recommendations</vt:lpstr>
      <vt:lpstr>References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Meyer, Denise</cp:lastModifiedBy>
  <cp:revision>167</cp:revision>
  <dcterms:created xsi:type="dcterms:W3CDTF">2016-10-26T16:35:43Z</dcterms:created>
  <dcterms:modified xsi:type="dcterms:W3CDTF">2019-11-06T15:04:08Z</dcterms:modified>
</cp:coreProperties>
</file>