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60" r:id="rId3"/>
    <p:sldId id="262" r:id="rId4"/>
    <p:sldId id="313" r:id="rId5"/>
    <p:sldId id="312" r:id="rId6"/>
    <p:sldId id="316" r:id="rId7"/>
    <p:sldId id="310" r:id="rId8"/>
    <p:sldId id="309" r:id="rId9"/>
    <p:sldId id="311" r:id="rId10"/>
    <p:sldId id="314" r:id="rId11"/>
    <p:sldId id="315" r:id="rId12"/>
    <p:sldId id="317" r:id="rId13"/>
    <p:sldId id="322" r:id="rId14"/>
    <p:sldId id="31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7BA8"/>
    <a:srgbClr val="44546A"/>
    <a:srgbClr val="006192"/>
    <a:srgbClr val="004B70"/>
    <a:srgbClr val="993300"/>
    <a:srgbClr val="445369"/>
    <a:srgbClr val="FF66FF"/>
    <a:srgbClr val="FFCCFF"/>
    <a:srgbClr val="59AA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36" autoAdjust="0"/>
    <p:restoredTop sz="94740"/>
  </p:normalViewPr>
  <p:slideViewPr>
    <p:cSldViewPr snapToGrid="0" snapToObjects="1">
      <p:cViewPr varScale="1">
        <p:scale>
          <a:sx n="95" d="100"/>
          <a:sy n="95" d="100"/>
        </p:scale>
        <p:origin x="216" y="8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F5C73-F315-194A-A984-1B6672232242}" type="datetimeFigureOut">
              <a:rPr lang="en-US" smtClean="0"/>
              <a:t>11/5/19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4F5E2-1892-7246-BC67-21CE6164C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95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[</a:t>
            </a:r>
            <a:r>
              <a:rPr lang="en-US" b="1" dirty="0">
                <a:solidFill>
                  <a:srgbClr val="FF0000"/>
                </a:solidFill>
              </a:rPr>
              <a:t>Instructions</a:t>
            </a:r>
            <a:r>
              <a:rPr lang="en-US" b="1" baseline="0" dirty="0">
                <a:solidFill>
                  <a:srgbClr val="FF0000"/>
                </a:solidFill>
              </a:rPr>
              <a:t> for BBF Country Director/Coordinator: Remind audience of criteria and their descriptions</a:t>
            </a:r>
            <a:r>
              <a:rPr lang="en-US" baseline="0" dirty="0"/>
              <a:t>]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9EAE5-02F7-ED42-9310-E9CF14A5626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58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31282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40" y="3375437"/>
            <a:ext cx="6727497" cy="2351594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0" y="5986914"/>
            <a:ext cx="12192000" cy="871086"/>
          </a:xfrm>
          <a:prstGeom prst="rect">
            <a:avLst/>
          </a:prstGeom>
          <a:solidFill>
            <a:srgbClr val="445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79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35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635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33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12192000" cy="10149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327601"/>
            <a:ext cx="12192000" cy="612648"/>
          </a:xfrm>
          <a:prstGeom prst="rect">
            <a:avLst/>
          </a:prstGeom>
          <a:solidFill>
            <a:srgbClr val="445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1415"/>
            <a:ext cx="9537834" cy="732154"/>
          </a:xfrm>
        </p:spPr>
        <p:txBody>
          <a:bodyPr/>
          <a:lstStyle>
            <a:lvl1pPr fontAlgn="t">
              <a:lnSpc>
                <a:spcPts val="4600"/>
              </a:lnSpc>
              <a:defRPr b="0" i="0">
                <a:solidFill>
                  <a:schemeClr val="bg1"/>
                </a:solidFill>
                <a:latin typeface="+mn-lt"/>
                <a:ea typeface="Myriad Pro" charset="0"/>
                <a:cs typeface="Myriad Pro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48486" cy="3997659"/>
          </a:xfrm>
        </p:spPr>
        <p:txBody>
          <a:bodyPr>
            <a:normAutofit/>
          </a:bodyPr>
          <a:lstStyle>
            <a:lvl1pPr marL="274320" indent="-274320">
              <a:spcAft>
                <a:spcPts val="600"/>
              </a:spcAft>
              <a:buClr>
                <a:srgbClr val="B57BA8"/>
              </a:buClr>
              <a:buFont typeface=".LucidaGrandeUI" charset="0"/>
              <a:buChar char="▸"/>
              <a:defRPr sz="3400" b="0" i="0">
                <a:latin typeface="+mn-lt"/>
                <a:ea typeface="Myriad Pro" charset="0"/>
                <a:cs typeface="Myriad Pro" charset="0"/>
              </a:defRPr>
            </a:lvl1pPr>
            <a:lvl2pPr marL="914400" indent="-274320">
              <a:spcAft>
                <a:spcPts val="600"/>
              </a:spcAft>
              <a:buClr>
                <a:srgbClr val="B57BA8"/>
              </a:buClr>
              <a:buSzPct val="100000"/>
              <a:buFont typeface=".AppleSystemUIFont" charset="-120"/>
              <a:buChar char="›"/>
              <a:defRPr sz="3400" b="0" i="0">
                <a:latin typeface="+mn-lt"/>
                <a:ea typeface="Myriad Pro" charset="0"/>
                <a:cs typeface="Myriad Pro" charset="0"/>
              </a:defRPr>
            </a:lvl2pPr>
            <a:lvl3pPr marL="1371600" indent="-274320">
              <a:spcAft>
                <a:spcPts val="600"/>
              </a:spcAft>
              <a:buClr>
                <a:srgbClr val="B57BA8"/>
              </a:buClr>
              <a:buSzPct val="100000"/>
              <a:buFont typeface="LucidaGrande" charset="0"/>
              <a:buChar char="»"/>
              <a:defRPr sz="3400" b="0" i="0">
                <a:latin typeface="+mn-lt"/>
                <a:ea typeface="Myriad Pro" charset="0"/>
                <a:cs typeface="Myriad Pro" charset="0"/>
              </a:defRPr>
            </a:lvl3pPr>
            <a:lvl4pPr marL="1828800" indent="-457200">
              <a:spcAft>
                <a:spcPts val="600"/>
              </a:spcAft>
              <a:buClr>
                <a:srgbClr val="B57BA8"/>
              </a:buClr>
              <a:buFont typeface="Wingdings" charset="2"/>
              <a:buChar char="§"/>
              <a:defRPr sz="3400" b="0" i="0">
                <a:latin typeface="Myriad Pro" charset="0"/>
                <a:ea typeface="Myriad Pro" charset="0"/>
                <a:cs typeface="Myriad Pro" charset="0"/>
              </a:defRPr>
            </a:lvl4pPr>
            <a:lvl5pPr marL="2286000" indent="-457200">
              <a:spcAft>
                <a:spcPts val="600"/>
              </a:spcAft>
              <a:buClr>
                <a:srgbClr val="B57BA8"/>
              </a:buClr>
              <a:buFont typeface="Wingdings" charset="2"/>
              <a:buChar char="§"/>
              <a:defRPr sz="3400" b="0" i="0"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51362"/>
            <a:ext cx="11734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4935" y="6451362"/>
            <a:ext cx="806596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Appendix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54354" y="6451361"/>
            <a:ext cx="94667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8A7405-1AA8-4841-9E07-C00D5D730E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10597415" y="-5799"/>
            <a:ext cx="1594585" cy="10149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49" y="4381"/>
            <a:ext cx="1034517" cy="11285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31282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5986914"/>
            <a:ext cx="12192000" cy="871086"/>
          </a:xfrm>
          <a:prstGeom prst="rect">
            <a:avLst/>
          </a:prstGeom>
          <a:solidFill>
            <a:srgbClr val="445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806224" y="3468460"/>
            <a:ext cx="7241948" cy="639083"/>
          </a:xfrm>
          <a:ln>
            <a:noFill/>
          </a:ln>
        </p:spPr>
        <p:txBody>
          <a:bodyPr/>
          <a:lstStyle>
            <a:lvl1pPr marL="0" indent="0">
              <a:buNone/>
              <a:defRPr sz="4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Name of Presenter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806224" y="4259490"/>
            <a:ext cx="7241948" cy="967028"/>
          </a:xfrm>
          <a:ln>
            <a:noFill/>
          </a:ln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3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Presenter’s Title</a:t>
            </a:r>
          </a:p>
          <a:p>
            <a:pPr lvl="0"/>
            <a:r>
              <a:rPr lang="en-US" dirty="0"/>
              <a:t>Affiliation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806224" y="6291491"/>
            <a:ext cx="4999490" cy="421368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11, 2017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10597415" y="0"/>
            <a:ext cx="1594585" cy="312821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488" y="218973"/>
            <a:ext cx="1025692" cy="111893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2192000" cy="31282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5986914"/>
            <a:ext cx="12192000" cy="871086"/>
          </a:xfrm>
          <a:prstGeom prst="rect">
            <a:avLst/>
          </a:prstGeom>
          <a:solidFill>
            <a:srgbClr val="445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813481" y="2055785"/>
            <a:ext cx="9694862" cy="639083"/>
          </a:xfrm>
          <a:ln>
            <a:noFill/>
          </a:ln>
        </p:spPr>
        <p:txBody>
          <a:bodyPr>
            <a:noAutofit/>
          </a:bodyPr>
          <a:lstStyle>
            <a:lvl1pPr marL="0" indent="0">
              <a:buNone/>
              <a:defRPr sz="56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Title of Presentation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806224" y="3401084"/>
            <a:ext cx="7241948" cy="639083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Name of Presenter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806224" y="6291491"/>
            <a:ext cx="4999490" cy="421368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11, 2017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806224" y="4192113"/>
            <a:ext cx="7241948" cy="967028"/>
          </a:xfrm>
          <a:ln>
            <a:noFill/>
          </a:ln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3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Presenter’s Title</a:t>
            </a:r>
          </a:p>
          <a:p>
            <a:pPr lvl="0"/>
            <a:r>
              <a:rPr lang="en-US" dirty="0"/>
              <a:t>Affiliation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10597415" y="-1"/>
            <a:ext cx="1594585" cy="31185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488" y="218973"/>
            <a:ext cx="1025692" cy="111893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14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54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99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46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59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Appendix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2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1979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 descr="Table Header: Initial recommendation, blank&#10;What do we want to happen?&#10;WHy is it important for this activity to be accomplished?&#10;When should this activity be completed by?&#10;How will these activities get done&#10;Have similar actions been effective in enabling the breastfeed environment in other countexts? (Provide examples and use EBBs.)&#10;Revisions proposed in meeting 3 discussion.&#10;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0187503"/>
              </p:ext>
            </p:extLst>
          </p:nvPr>
        </p:nvGraphicFramePr>
        <p:xfrm>
          <a:off x="124178" y="1167036"/>
          <a:ext cx="11966221" cy="47862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5677">
                  <a:extLst>
                    <a:ext uri="{9D8B030D-6E8A-4147-A177-3AD203B41FA5}">
                      <a16:colId xmlns:a16="http://schemas.microsoft.com/office/drawing/2014/main" val="704851313"/>
                    </a:ext>
                  </a:extLst>
                </a:gridCol>
                <a:gridCol w="7720544">
                  <a:extLst>
                    <a:ext uri="{9D8B030D-6E8A-4147-A177-3AD203B41FA5}">
                      <a16:colId xmlns:a16="http://schemas.microsoft.com/office/drawing/2014/main" val="2003786562"/>
                    </a:ext>
                  </a:extLst>
                </a:gridCol>
              </a:tblGrid>
              <a:tr h="3855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Initial Recommendation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0213683"/>
                  </a:ext>
                </a:extLst>
              </a:tr>
              <a:tr h="3008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WHAT do we want to happen?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5391160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WHY is it important for this activity to be accomplished?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1332789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WHEN should this activity be completed by?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4552265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HOW will these activities get done?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458125"/>
                  </a:ext>
                </a:extLst>
              </a:tr>
              <a:tr h="15600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HAVE similar actions been effective in enabling the breastfeeding environment in other contexts?  (Provide examples and use EBBs.)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2450735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Revisions proposed in meeting 3 discussion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740999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 2</a:t>
            </a:r>
          </a:p>
        </p:txBody>
      </p:sp>
    </p:spTree>
    <p:extLst>
      <p:ext uri="{BB962C8B-B14F-4D97-AF65-F5344CB8AC3E}">
        <p14:creationId xmlns:p14="http://schemas.microsoft.com/office/powerpoint/2010/main" val="3740155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graphicFrame>
        <p:nvGraphicFramePr>
          <p:cNvPr id="6" name="Content Placeholder 5" descr="Table Header: Initial recommendation, blank&#10;What do we want to happen?&#10;WHy is it important for this activity to be accomplished?&#10;When should this activity be completed by?&#10;How will these activities get done&#10;Have similar actions been effective in enabling the breastfeed environment in other countexts? (Provide examples and use EBBs.)&#10;Revisions proposed in meeting 3 discussion.&#10;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9732907"/>
              </p:ext>
            </p:extLst>
          </p:nvPr>
        </p:nvGraphicFramePr>
        <p:xfrm>
          <a:off x="124178" y="1186287"/>
          <a:ext cx="11966221" cy="47862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5677">
                  <a:extLst>
                    <a:ext uri="{9D8B030D-6E8A-4147-A177-3AD203B41FA5}">
                      <a16:colId xmlns:a16="http://schemas.microsoft.com/office/drawing/2014/main" val="704851313"/>
                    </a:ext>
                  </a:extLst>
                </a:gridCol>
                <a:gridCol w="7720544">
                  <a:extLst>
                    <a:ext uri="{9D8B030D-6E8A-4147-A177-3AD203B41FA5}">
                      <a16:colId xmlns:a16="http://schemas.microsoft.com/office/drawing/2014/main" val="2003786562"/>
                    </a:ext>
                  </a:extLst>
                </a:gridCol>
              </a:tblGrid>
              <a:tr h="3855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Initial Recommendation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0213683"/>
                  </a:ext>
                </a:extLst>
              </a:tr>
              <a:tr h="3008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WHAT do we want to happen?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5391160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WHY is it important for this activity to be accomplished?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None/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1332789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WHEN should this activity be completed by?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4552265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HOW will these activities get done?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458125"/>
                  </a:ext>
                </a:extLst>
              </a:tr>
              <a:tr h="15600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HAVE similar actions been effective in enabling the breastfeeding environment in other contexts?  (Provide examples and use EBBs.)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2450735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Revisions proposed in meeting 3 discussion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740999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 3</a:t>
            </a:r>
          </a:p>
        </p:txBody>
      </p:sp>
    </p:spTree>
    <p:extLst>
      <p:ext uri="{BB962C8B-B14F-4D97-AF65-F5344CB8AC3E}">
        <p14:creationId xmlns:p14="http://schemas.microsoft.com/office/powerpoint/2010/main" val="547957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graphicFrame>
        <p:nvGraphicFramePr>
          <p:cNvPr id="6" name="Content Placeholder 5" descr="Table Header: Initial recommendation, blank&#10;What do we want to happen?&#10;WHy is it important for this activity to be accomplished?&#10;When should this activity be completed by?&#10;How will these activities get done&#10;Have similar actions been effective in enabling the breastfeed environment in other countexts? (Provide examples and use EBBs.)&#10;Revisions proposed in meeting 3 discussion.&#10;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7555765"/>
              </p:ext>
            </p:extLst>
          </p:nvPr>
        </p:nvGraphicFramePr>
        <p:xfrm>
          <a:off x="124178" y="1061158"/>
          <a:ext cx="11966221" cy="52650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5677">
                  <a:extLst>
                    <a:ext uri="{9D8B030D-6E8A-4147-A177-3AD203B41FA5}">
                      <a16:colId xmlns:a16="http://schemas.microsoft.com/office/drawing/2014/main" val="704851313"/>
                    </a:ext>
                  </a:extLst>
                </a:gridCol>
                <a:gridCol w="7720544">
                  <a:extLst>
                    <a:ext uri="{9D8B030D-6E8A-4147-A177-3AD203B41FA5}">
                      <a16:colId xmlns:a16="http://schemas.microsoft.com/office/drawing/2014/main" val="2003786562"/>
                    </a:ext>
                  </a:extLst>
                </a:gridCol>
              </a:tblGrid>
              <a:tr h="3855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Initial Recommendation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0213683"/>
                  </a:ext>
                </a:extLst>
              </a:tr>
              <a:tr h="9481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WHAT do we want to happen?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None/>
                      </a:pPr>
                      <a:endParaRPr lang="en-US" sz="20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5391160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WHY is it important for this activity to be accomplished?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None/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1332789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WHEN should this activity be completed by?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4552265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HOW will these activities get done?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458125"/>
                  </a:ext>
                </a:extLst>
              </a:tr>
              <a:tr h="140234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HAVE similar actions been effective in enabling the breastfeeding environment in other contexts?  (Provide examples and use EBBs.)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2450735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Revisions proposed in meeting 3 discussion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7409996"/>
                  </a:ext>
                </a:extLst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 4</a:t>
            </a:r>
          </a:p>
        </p:txBody>
      </p:sp>
    </p:spTree>
    <p:extLst>
      <p:ext uri="{BB962C8B-B14F-4D97-AF65-F5344CB8AC3E}">
        <p14:creationId xmlns:p14="http://schemas.microsoft.com/office/powerpoint/2010/main" val="3284497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9C25-51DE-3546-844B-AE0C79BDB01E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2" name="Table 1" descr="Table Headers: Criteria, Explanation&#10;Table row: Effectivenss, WIll this recommendation positively effect or impact breastfeeding outcomes? This is primarily assessed through understanding the existing evidence of the effect/impact of this recommendation elsewhere.&#10;&#10;Table row: Affordability, Is this recommendation financially viable? This is based on available information on costs of implementing and the likely means to pay for it.&#10;&#10;Table row: Feasibility, Are the necessary resources to implement the recommendation present?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303805"/>
              </p:ext>
            </p:extLst>
          </p:nvPr>
        </p:nvGraphicFramePr>
        <p:xfrm>
          <a:off x="1418999" y="2203025"/>
          <a:ext cx="9354002" cy="3629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5557">
                  <a:extLst>
                    <a:ext uri="{9D8B030D-6E8A-4147-A177-3AD203B41FA5}">
                      <a16:colId xmlns:a16="http://schemas.microsoft.com/office/drawing/2014/main" val="2862687810"/>
                    </a:ext>
                  </a:extLst>
                </a:gridCol>
                <a:gridCol w="7118445">
                  <a:extLst>
                    <a:ext uri="{9D8B030D-6E8A-4147-A177-3AD203B41FA5}">
                      <a16:colId xmlns:a16="http://schemas.microsoft.com/office/drawing/2014/main" val="1599533462"/>
                    </a:ext>
                  </a:extLst>
                </a:gridCol>
              </a:tblGrid>
              <a:tr h="432270">
                <a:tc>
                  <a:txBody>
                    <a:bodyPr/>
                    <a:lstStyle/>
                    <a:p>
                      <a:r>
                        <a:rPr lang="en-US" sz="2000" dirty="0"/>
                        <a:t>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Explanation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710466"/>
                  </a:ext>
                </a:extLst>
              </a:tr>
              <a:tr h="1385633">
                <a:tc>
                  <a:txBody>
                    <a:bodyPr/>
                    <a:lstStyle/>
                    <a:p>
                      <a:r>
                        <a:rPr lang="en-US" sz="2000" b="1" dirty="0"/>
                        <a:t>Effectiveness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Will</a:t>
                      </a:r>
                      <a:r>
                        <a:rPr lang="en-US" sz="2000" baseline="0" dirty="0"/>
                        <a:t> this recommendation positively effect or impact breastfeeding outcomes? This is primarily assessed through understanding the existing evidence of the effect/impact of this recommendation elsewhere.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252019"/>
                  </a:ext>
                </a:extLst>
              </a:tr>
              <a:tr h="1065871">
                <a:tc>
                  <a:txBody>
                    <a:bodyPr/>
                    <a:lstStyle/>
                    <a:p>
                      <a:r>
                        <a:rPr lang="en-US" sz="2000" b="1" dirty="0"/>
                        <a:t>Affordability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Is</a:t>
                      </a:r>
                      <a:r>
                        <a:rPr lang="en-US" sz="2000" baseline="0" dirty="0"/>
                        <a:t> this recommendation financially viable? This is based on available information on costs of implementing and the likely means to pay for it.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466472"/>
                  </a:ext>
                </a:extLst>
              </a:tr>
              <a:tr h="746110">
                <a:tc>
                  <a:txBody>
                    <a:bodyPr/>
                    <a:lstStyle/>
                    <a:p>
                      <a:r>
                        <a:rPr lang="en-US" sz="2000" b="1" dirty="0"/>
                        <a:t>Feasibility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Are</a:t>
                      </a:r>
                      <a:r>
                        <a:rPr lang="en-US" sz="2000" baseline="0" dirty="0"/>
                        <a:t> the </a:t>
                      </a:r>
                      <a:r>
                        <a:rPr lang="en-US" sz="2000" dirty="0"/>
                        <a:t>necessary resources to implement the recommendation present?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458102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77516" y="1082378"/>
            <a:ext cx="11030551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2452370" algn="l"/>
              </a:tabLst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effectLst/>
                <a:ea typeface="Calibri" charset="0"/>
                <a:cs typeface="Times New Roman" charset="0"/>
              </a:rPr>
              <a:t>These top 3 criteria were chosen via a survey of BBF TAG members and country representatives from an original list of 8. Questions to assess each criteria developed by Yale BBF Team. 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149736" y="67934"/>
            <a:ext cx="10604090" cy="732154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Criteria and Questions for Grading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364251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 descr="blank box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528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 descr="Gear Team Members">
            <a:extLst>
              <a:ext uri="{FF2B5EF4-FFF2-40B4-BE49-F238E27FC236}">
                <a16:creationId xmlns:a16="http://schemas.microsoft.com/office/drawing/2014/main" id="{74A81D26-C994-4342-8CBB-DE0F0D1E2D7F}"/>
              </a:ext>
            </a:extLst>
          </p:cNvPr>
          <p:cNvSpPr txBox="1">
            <a:spLocks/>
          </p:cNvSpPr>
          <p:nvPr/>
        </p:nvSpPr>
        <p:spPr>
          <a:xfrm>
            <a:off x="681534" y="4262869"/>
            <a:ext cx="8919666" cy="96702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5D3706-0C71-44D7-B2D3-0436CE5616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XX 2018</a:t>
            </a:r>
            <a:endParaRPr lang="en-US" dirty="0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74A81D26-C994-4342-8CBB-DE0F0D1E2D7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Gear Team Members: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Name of the presenter</a:t>
            </a:r>
          </a:p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37D78CE-4358-43B0-A716-5533345A54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13481" y="753035"/>
            <a:ext cx="9694862" cy="1941833"/>
          </a:xfrm>
        </p:spPr>
        <p:txBody>
          <a:bodyPr/>
          <a:lstStyle/>
          <a:p>
            <a:r>
              <a:rPr lang="en-US" dirty="0"/>
              <a:t>Advocacy Gear  </a:t>
            </a:r>
          </a:p>
          <a:p>
            <a:r>
              <a:rPr lang="en-US" dirty="0"/>
              <a:t>Meeting 3 presentation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697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 descr="Table Headers: Date, Scoring Justification, Primary Score, Final Score, Data Source, Gaps Identified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581732"/>
              </p:ext>
            </p:extLst>
          </p:nvPr>
        </p:nvGraphicFramePr>
        <p:xfrm>
          <a:off x="16626" y="1635583"/>
          <a:ext cx="12070749" cy="45601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199">
                  <a:extLst>
                    <a:ext uri="{9D8B030D-6E8A-4147-A177-3AD203B41FA5}">
                      <a16:colId xmlns:a16="http://schemas.microsoft.com/office/drawing/2014/main" val="4244632101"/>
                    </a:ext>
                  </a:extLst>
                </a:gridCol>
                <a:gridCol w="1889760">
                  <a:extLst>
                    <a:ext uri="{9D8B030D-6E8A-4147-A177-3AD203B41FA5}">
                      <a16:colId xmlns:a16="http://schemas.microsoft.com/office/drawing/2014/main" val="3552954749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3268137488"/>
                    </a:ext>
                  </a:extLst>
                </a:gridCol>
                <a:gridCol w="39783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975330049"/>
                    </a:ext>
                  </a:extLst>
                </a:gridCol>
              </a:tblGrid>
              <a:tr h="7204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Date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Scoring Justification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Primary Score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Final Score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Source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Gaps identified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1302058"/>
                  </a:ext>
                </a:extLst>
              </a:tr>
              <a:tr h="37947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4049262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8758" y="1126156"/>
            <a:ext cx="10270156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**Copy and paste information from Gear Packages or insert Pathway and table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u="sng" dirty="0"/>
              <a:t>AG1: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/>
              <a:t>There have been major events that have drawn media attention to breastfeeding issues.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13745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graphicFrame>
        <p:nvGraphicFramePr>
          <p:cNvPr id="8" name="Content Placeholder 7" descr="Table Headers: Date, Scoring Justification, Primary Score, Final Score, Data Source, Gaps Identified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4286150"/>
              </p:ext>
            </p:extLst>
          </p:nvPr>
        </p:nvGraphicFramePr>
        <p:xfrm>
          <a:off x="32673" y="1658521"/>
          <a:ext cx="12161519" cy="44159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937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841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643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Date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Scoring Justification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Primary Score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Final Score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Source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Gaps identified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06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endParaRPr lang="en-US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8758" y="1149121"/>
            <a:ext cx="10270156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**Copy and paste information from Gear Packages or insert Pathway and table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88758" y="141415"/>
            <a:ext cx="10087276" cy="73215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u="sng" dirty="0">
                <a:solidFill>
                  <a:srgbClr val="FFFFFF"/>
                </a:solidFill>
              </a:rPr>
              <a:t>AG 2:</a:t>
            </a:r>
            <a:r>
              <a:rPr lang="en-US" sz="2800" b="1" dirty="0">
                <a:solidFill>
                  <a:srgbClr val="FFFFFF"/>
                </a:solidFill>
              </a:rPr>
              <a:t> There are high-level advocates or influential individuals who have taken on breastfeeding as a cause that they are promoting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62009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graphicFrame>
        <p:nvGraphicFramePr>
          <p:cNvPr id="8" name="Content Placeholder 7" descr="Table Headers: Date, Scoring Justification, Primary Score, Final Score, Data Source, Gaps Identified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0428279"/>
              </p:ext>
            </p:extLst>
          </p:nvPr>
        </p:nvGraphicFramePr>
        <p:xfrm>
          <a:off x="10884" y="1526108"/>
          <a:ext cx="12161519" cy="4503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9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111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01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13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Date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Scoring Justification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Primary Score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Final Score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Source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Gaps identified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8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endParaRPr lang="en-US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8758" y="1116529"/>
            <a:ext cx="10270156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**Copy and paste information from Gear Packages or insert Pathway and table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8758" y="141415"/>
            <a:ext cx="9537834" cy="73215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u="sng" dirty="0"/>
              <a:t>AG 3:</a:t>
            </a:r>
            <a:r>
              <a:rPr lang="en-US" sz="3200" b="1" dirty="0"/>
              <a:t> There is a national advocacy strategy based on sound formative research.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65843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graphicFrame>
        <p:nvGraphicFramePr>
          <p:cNvPr id="8" name="Content Placeholder 7" descr="Table Headers: Date, Scoring Justification, Primary Score, Final Score, Data Source, Gaps Identified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3638402"/>
              </p:ext>
            </p:extLst>
          </p:nvPr>
        </p:nvGraphicFramePr>
        <p:xfrm>
          <a:off x="10884" y="1614332"/>
          <a:ext cx="12161519" cy="4503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9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58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542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13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Date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Scoring Justification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Primary Score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Final Score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Source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Gaps identified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8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endParaRPr lang="en-US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8758" y="1106909"/>
            <a:ext cx="10270156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**Copy and paste information from Gear Packages or insert Pathway and table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/>
              <a:t>AG 4: A national cohesive network(s) of advocates exists to increase political and financial commitments to breastfeeding.</a:t>
            </a:r>
          </a:p>
        </p:txBody>
      </p:sp>
    </p:spTree>
    <p:extLst>
      <p:ext uri="{BB962C8B-B14F-4D97-AF65-F5344CB8AC3E}">
        <p14:creationId xmlns:p14="http://schemas.microsoft.com/office/powerpoint/2010/main" val="1507547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699760" y="5078482"/>
            <a:ext cx="6309360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800" b="1" dirty="0"/>
              <a:t>Interpretation:	XX Gear Strength 		                   (Range </a:t>
            </a:r>
            <a:r>
              <a:rPr lang="en-US" sz="2800" b="1" dirty="0" err="1"/>
              <a:t>x.x-x.x</a:t>
            </a:r>
            <a:r>
              <a:rPr lang="en-US" sz="2800" b="1" dirty="0"/>
              <a:t>)</a:t>
            </a:r>
          </a:p>
        </p:txBody>
      </p:sp>
      <p:graphicFrame>
        <p:nvGraphicFramePr>
          <p:cNvPr id="6" name="Table 5" descr="Table Headers: Benchmarks, Final Scores&#10;&#10;Table Row: Benchmark AG1&#10;Table Row: Benchmark AG2&#10;Table Row: Benchmark AG3&#10;Table Row: Benchmark AG3&#10;&#10;Gear Total Score — GTS Advocacy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881440"/>
              </p:ext>
            </p:extLst>
          </p:nvPr>
        </p:nvGraphicFramePr>
        <p:xfrm>
          <a:off x="1500670" y="1252103"/>
          <a:ext cx="9190661" cy="3306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9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1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3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BENCHMARKS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FINAL SCORES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Benchmark AG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Benchmark AG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Benchmark AG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Benchmark AG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Gear Total Score – GTS- Advocacy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x.xx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933237C4-FC9D-4385-9585-19E36BEED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06680"/>
            <a:ext cx="11158329" cy="109993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600" b="1" dirty="0"/>
              <a:t>Advocacy- GEAR TOTAL SCORE</a:t>
            </a:r>
          </a:p>
        </p:txBody>
      </p:sp>
    </p:spTree>
    <p:extLst>
      <p:ext uri="{BB962C8B-B14F-4D97-AF65-F5344CB8AC3E}">
        <p14:creationId xmlns:p14="http://schemas.microsoft.com/office/powerpoint/2010/main" val="2053229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9A9C12A-1DA4-449D-A07B-2BA2C09BE67F}"/>
              </a:ext>
            </a:extLst>
          </p:cNvPr>
          <p:cNvSpPr txBox="1">
            <a:spLocks/>
          </p:cNvSpPr>
          <p:nvPr/>
        </p:nvSpPr>
        <p:spPr>
          <a:xfrm>
            <a:off x="5486400" y="1341119"/>
            <a:ext cx="6492239" cy="4921135"/>
          </a:xfrm>
          <a:prstGeom prst="rect">
            <a:avLst/>
          </a:prstGeom>
          <a:ln w="38100"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>
                <a:srgbClr val="B57BA8"/>
              </a:buClr>
              <a:buFont typeface=".LucidaGrandeUI" charset="0"/>
              <a:buChar char="▸"/>
              <a:defRPr sz="3400" b="0" i="0" kern="1200">
                <a:solidFill>
                  <a:schemeClr val="tx1"/>
                </a:solidFill>
                <a:latin typeface="+mn-lt"/>
                <a:ea typeface="Myriad Pro" charset="0"/>
                <a:cs typeface="Myriad Pro" charset="0"/>
              </a:defRPr>
            </a:lvl1pPr>
            <a:lvl2pPr marL="914400" indent="-27432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B57BA8"/>
              </a:buClr>
              <a:buSzPct val="100000"/>
              <a:buFont typeface=".AppleSystemUIFont" charset="-120"/>
              <a:buChar char="›"/>
              <a:defRPr sz="3400" b="0" i="0" kern="1200">
                <a:solidFill>
                  <a:schemeClr val="tx1"/>
                </a:solidFill>
                <a:latin typeface="+mn-lt"/>
                <a:ea typeface="Myriad Pro" charset="0"/>
                <a:cs typeface="Myriad Pro" charset="0"/>
              </a:defRPr>
            </a:lvl2pPr>
            <a:lvl3pPr marL="1371600" indent="-27432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B57BA8"/>
              </a:buClr>
              <a:buSzPct val="100000"/>
              <a:buFont typeface="LucidaGrande" charset="0"/>
              <a:buChar char="»"/>
              <a:defRPr sz="3400" b="0" i="0" kern="1200">
                <a:solidFill>
                  <a:schemeClr val="tx1"/>
                </a:solidFill>
                <a:latin typeface="+mn-lt"/>
                <a:ea typeface="Myriad Pro" charset="0"/>
                <a:cs typeface="Myriad Pro" charset="0"/>
              </a:defRPr>
            </a:lvl3pPr>
            <a:lvl4pPr marL="18288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B57BA8"/>
              </a:buClr>
              <a:buFont typeface="Wingdings" charset="2"/>
              <a:buChar char="§"/>
              <a:defRPr sz="3400" b="0" i="0" kern="120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</a:defRPr>
            </a:lvl4pPr>
            <a:lvl5pPr marL="22860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B57BA8"/>
              </a:buClr>
              <a:buFont typeface="Wingdings" charset="2"/>
              <a:buChar char="§"/>
              <a:defRPr sz="3400" b="0" i="0" kern="120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u="sng" dirty="0"/>
              <a:t>Recommendations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sz="3600" dirty="0"/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0" indent="0">
              <a:buNone/>
            </a:pP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C99D3-54C7-4442-86E2-37743C7FB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925" y="1368425"/>
            <a:ext cx="4833730" cy="4893830"/>
          </a:xfrm>
          <a:ln w="254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Gaps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Extracted from tables on previous slides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3237C4-FC9D-4385-9585-19E36BEED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PG: Gaps and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2410670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 1</a:t>
            </a:r>
          </a:p>
        </p:txBody>
      </p:sp>
      <p:graphicFrame>
        <p:nvGraphicFramePr>
          <p:cNvPr id="6" name="Content Placeholder 5" descr="Table Header: Initial recommendation, blank&#10;What do we want to happen?&#10;WHy is it important for this activity to be accomplished?&#10;When should this activity be completed by?&#10;How will these activities get done&#10;Have similar actions been effective in enabling the breastfeed environment in other countexts? (Provide examples and use EBBs.)&#10;Revisions proposed in meeting 3 discussion.&#10;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9505674"/>
              </p:ext>
            </p:extLst>
          </p:nvPr>
        </p:nvGraphicFramePr>
        <p:xfrm>
          <a:off x="124178" y="1240389"/>
          <a:ext cx="11966221" cy="47862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5677">
                  <a:extLst>
                    <a:ext uri="{9D8B030D-6E8A-4147-A177-3AD203B41FA5}">
                      <a16:colId xmlns:a16="http://schemas.microsoft.com/office/drawing/2014/main" val="704851313"/>
                    </a:ext>
                  </a:extLst>
                </a:gridCol>
                <a:gridCol w="7720544">
                  <a:extLst>
                    <a:ext uri="{9D8B030D-6E8A-4147-A177-3AD203B41FA5}">
                      <a16:colId xmlns:a16="http://schemas.microsoft.com/office/drawing/2014/main" val="2003786562"/>
                    </a:ext>
                  </a:extLst>
                </a:gridCol>
              </a:tblGrid>
              <a:tr h="3855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Initial Recommendation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0213683"/>
                  </a:ext>
                </a:extLst>
              </a:tr>
              <a:tr h="3008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WHAT do we want to happen?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5391160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WHY is it important for this activity to be accomplished?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1332789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WHEN should this activity be completed by?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4552265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HOW will these activities get done?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458125"/>
                  </a:ext>
                </a:extLst>
              </a:tr>
              <a:tr h="15600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HAVE similar actions been effective in enabling the breastfeeding environment in other contexts?  (Provide examples and use EBBs.)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2450735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Revisions proposed in meeting 3 discussion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7409996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633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B47AA7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2331</TotalTime>
  <Words>662</Words>
  <Application>Microsoft Macintosh PowerPoint</Application>
  <PresentationFormat>Widescreen</PresentationFormat>
  <Paragraphs>188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.AppleSystemUIFont</vt:lpstr>
      <vt:lpstr>.LucidaGrandeUI</vt:lpstr>
      <vt:lpstr>Arial</vt:lpstr>
      <vt:lpstr>Calibri</vt:lpstr>
      <vt:lpstr>Calibri Light</vt:lpstr>
      <vt:lpstr>LucidaGrande</vt:lpstr>
      <vt:lpstr>Myriad Pro</vt:lpstr>
      <vt:lpstr>Times New Roman</vt:lpstr>
      <vt:lpstr>Wingdings</vt:lpstr>
      <vt:lpstr>Office Theme</vt:lpstr>
      <vt:lpstr>PowerPoint Presentation</vt:lpstr>
      <vt:lpstr>PowerPoint Presentation</vt:lpstr>
      <vt:lpstr>AG1: There have been major events that have drawn media attention to breastfeeding issues.</vt:lpstr>
      <vt:lpstr>AG 2: There are high-level advocates or influential individuals who have taken on breastfeeding as a cause that they are promoting</vt:lpstr>
      <vt:lpstr>AG 3: There is a national advocacy strategy based on sound formative research.</vt:lpstr>
      <vt:lpstr>AG 4: A national cohesive network(s) of advocates exists to increase political and financial commitments to breastfeeding.</vt:lpstr>
      <vt:lpstr>Advocacy- GEAR TOTAL SCORE</vt:lpstr>
      <vt:lpstr>PG: Gaps and Recommendations</vt:lpstr>
      <vt:lpstr>Recommendation 1</vt:lpstr>
      <vt:lpstr>Recommendation 2</vt:lpstr>
      <vt:lpstr>Recommendation 3</vt:lpstr>
      <vt:lpstr>Recommendation 4</vt:lpstr>
      <vt:lpstr>Criteria and Questions for Grading Recommendations</vt:lpstr>
      <vt:lpstr>References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Meyer, Denise</cp:lastModifiedBy>
  <cp:revision>159</cp:revision>
  <dcterms:created xsi:type="dcterms:W3CDTF">2016-10-26T16:35:43Z</dcterms:created>
  <dcterms:modified xsi:type="dcterms:W3CDTF">2019-11-05T20:27:53Z</dcterms:modified>
</cp:coreProperties>
</file>