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m4a" ContentType="audio/mp4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92" r:id="rId2"/>
    <p:sldId id="465" r:id="rId3"/>
    <p:sldId id="464" r:id="rId4"/>
    <p:sldId id="517" r:id="rId5"/>
    <p:sldId id="514" r:id="rId6"/>
    <p:sldId id="515" r:id="rId7"/>
    <p:sldId id="437" r:id="rId8"/>
    <p:sldId id="466" r:id="rId9"/>
    <p:sldId id="481" r:id="rId10"/>
    <p:sldId id="455" r:id="rId11"/>
    <p:sldId id="518" r:id="rId12"/>
    <p:sldId id="519" r:id="rId13"/>
    <p:sldId id="468" r:id="rId14"/>
    <p:sldId id="459" r:id="rId15"/>
    <p:sldId id="469" r:id="rId16"/>
    <p:sldId id="460" r:id="rId17"/>
    <p:sldId id="521" r:id="rId18"/>
    <p:sldId id="470" r:id="rId19"/>
    <p:sldId id="461" r:id="rId20"/>
    <p:sldId id="471" r:id="rId21"/>
    <p:sldId id="462" r:id="rId22"/>
    <p:sldId id="5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Carroll" initials="GC" lastIdx="1" clrIdx="0">
    <p:extLst/>
  </p:cmAuthor>
  <p:cmAuthor id="2" name="Grace Carroll" initials="GC [2]" lastIdx="1" clrIdx="1">
    <p:extLst/>
  </p:cmAuthor>
  <p:cmAuthor id="3" name="Grace Carroll" initials="GC [3]" lastIdx="1" clrIdx="2">
    <p:extLst/>
  </p:cmAuthor>
  <p:cmAuthor id="4" name="Grace Carroll" initials="GC [4]" lastIdx="1" clrIdx="3">
    <p:extLst/>
  </p:cmAuthor>
  <p:cmAuthor id="5" name="Grace Carroll" initials="GC [5]" lastIdx="1" clrIdx="4">
    <p:extLst/>
  </p:cmAuthor>
  <p:cmAuthor id="6" name="Grace Carroll" initials="GC [6]" lastIdx="1" clrIdx="5">
    <p:extLst/>
  </p:cmAuthor>
  <p:cmAuthor id="7" name="Grace Carroll" initials="GC [7]" lastIdx="1" clrIdx="6">
    <p:extLst/>
  </p:cmAuthor>
  <p:cmAuthor id="8" name="Grace Carroll" initials="GC [8]" lastIdx="1" clrIdx="7">
    <p:extLst/>
  </p:cmAuthor>
  <p:cmAuthor id="9" name="Grace Carroll" initials="GC [9]" lastIdx="1" clrIdx="8">
    <p:extLst/>
  </p:cmAuthor>
  <p:cmAuthor id="10" name="Grace Carroll" initials="GC [10]" lastIdx="1" clrIdx="9">
    <p:extLst/>
  </p:cmAuthor>
  <p:cmAuthor id="11" name="Grace Carroll" initials="GC [11]" lastIdx="1" clrIdx="10">
    <p:extLst/>
  </p:cmAuthor>
  <p:cmAuthor id="12" name="Grace Carroll" initials="GC [12]" lastIdx="1" clrIdx="11">
    <p:extLst/>
  </p:cmAuthor>
  <p:cmAuthor id="13" name="Grace Carroll" initials="GC [13]" lastIdx="1" clrIdx="12">
    <p:extLst/>
  </p:cmAuthor>
  <p:cmAuthor id="14" name="Grace Carroll" initials="GC [14]" lastIdx="1" clrIdx="13">
    <p:extLst/>
  </p:cmAuthor>
  <p:cmAuthor id="15" name="Grace Carroll" initials="GC [15]" lastIdx="1" clrIdx="14">
    <p:extLst/>
  </p:cmAuthor>
  <p:cmAuthor id="16" name="Grace Carroll" initials="GC [16]" lastIdx="1" clrIdx="15">
    <p:extLst/>
  </p:cmAuthor>
  <p:cmAuthor id="17" name="Grace Carroll" initials="GC [17]" lastIdx="1" clrIdx="16">
    <p:extLst/>
  </p:cmAuthor>
  <p:cmAuthor id="18" name="Grace Carroll" initials="GC [18]" lastIdx="1" clrIdx="17">
    <p:extLst/>
  </p:cmAuthor>
  <p:cmAuthor id="19" name="Grace Carroll" initials="GC [19]" lastIdx="1" clrIdx="18">
    <p:extLst/>
  </p:cmAuthor>
  <p:cmAuthor id="20" name="Grace Carroll" initials="GC [20]" lastIdx="1" clrIdx="19">
    <p:extLst/>
  </p:cmAuthor>
  <p:cmAuthor id="21" name="Microsoft Office User" initials="Office" lastIdx="33" clrIdx="20">
    <p:extLst/>
  </p:cmAuthor>
  <p:cmAuthor id="22" name="Microsoft Office User" initials="Office [2]" lastIdx="1" clrIdx="21">
    <p:extLst/>
  </p:cmAuthor>
  <p:cmAuthor id="23" name="Microsoft Office User" initials="Office [3]" lastIdx="1" clrIdx="22">
    <p:extLst/>
  </p:cmAuthor>
  <p:cmAuthor id="24" name="Microsoft Office User" initials="Office [4]" lastIdx="1" clrIdx="23">
    <p:extLst/>
  </p:cmAuthor>
  <p:cmAuthor id="25" name="Microsoft Office User" initials="Office [5]" lastIdx="1" clrIdx="24">
    <p:extLst/>
  </p:cmAuthor>
  <p:cmAuthor id="26" name="Buccini, Gabriela" initials="BG" lastIdx="9" clrIdx="2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369"/>
    <a:srgbClr val="ADB8CA"/>
    <a:srgbClr val="8397B0"/>
    <a:srgbClr val="B57BA8"/>
    <a:srgbClr val="44536A"/>
    <a:srgbClr val="59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9" autoAdjust="0"/>
    <p:restoredTop sz="81481" autoAdjust="0"/>
  </p:normalViewPr>
  <p:slideViewPr>
    <p:cSldViewPr snapToGrid="0" snapToObjects="1">
      <p:cViewPr varScale="1">
        <p:scale>
          <a:sx n="90" d="100"/>
          <a:sy n="90" d="100"/>
        </p:scale>
        <p:origin x="1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State gaps identified and supported by BBFI 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case,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priority </a:t>
          </a:r>
          <a:r>
            <a:rPr lang="en-US" b="0" i="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384B3358-DF27-3C4D-B6B8-EF75E40F46E7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gm:t>
    </dgm:pt>
    <dgm:pt modelId="{D8D18256-F0DB-8B44-9B2E-904CC1A93DF9}" type="par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CAACA147-9201-6444-BD37-DFA02A74C623}" type="sib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gm:t>
    </dgm:pt>
    <dgm:pt modelId="{E5FFCF31-8F1D-6542-BC80-D8B2DAE7E0FA}" type="parTrans" cxnId="{4FCCC93D-6320-634A-BE5D-0D14DB7FC84D}">
      <dgm:prSet/>
      <dgm:spPr/>
    </dgm:pt>
    <dgm:pt modelId="{5DE3EEFB-8635-E744-A45B-7A7EC0085AEE}" type="sibTrans" cxnId="{4FCCC93D-6320-634A-BE5D-0D14DB7FC84D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4ACF-BF5F-AA45-B66D-062820B6380F}" type="pres">
      <dgm:prSet presAssocID="{8EA6A200-B290-854F-8739-E339A53D18B3}" presName="sibTrans" presStyleCnt="0"/>
      <dgm:spPr/>
    </dgm:pt>
    <dgm:pt modelId="{767C4255-9D4A-724B-A895-BD5CAF8BFB52}" type="pres">
      <dgm:prSet presAssocID="{384B3358-DF27-3C4D-B6B8-EF75E40F46E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3EF56C31-50CC-A849-9821-9C3761576B2A}" type="presOf" srcId="{D0339196-143A-5D49-8222-DF48BD75DC4C}" destId="{6B5DEAA2-F5B6-F440-9956-25C1FC0325F6}" srcOrd="0" destOrd="0" presId="urn:microsoft.com/office/officeart/2005/8/layout/hProcess9"/>
    <dgm:cxn modelId="{2BA6222A-CA6A-2543-8A59-836EC97C7295}" type="presOf" srcId="{384B3358-DF27-3C4D-B6B8-EF75E40F46E7}" destId="{767C4255-9D4A-724B-A895-BD5CAF8BFB52}" srcOrd="0" destOrd="0" presId="urn:microsoft.com/office/officeart/2005/8/layout/hProcess9"/>
    <dgm:cxn modelId="{27B8A5BE-9F13-154A-8861-CEB763949C61}" type="presOf" srcId="{215AEA98-5A6E-C147-AAF1-AF0AA65DFDFB}" destId="{1CEB78F6-DDE8-1946-B4F8-9ED649BF2562}" srcOrd="0" destOrd="0" presId="urn:microsoft.com/office/officeart/2005/8/layout/hProcess9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D316A682-5B6C-2745-9139-E3B5A97A7AD2}" type="presOf" srcId="{9F4BD524-C0AD-7945-8C99-0CBEB24887C3}" destId="{16533E4D-5E06-9B42-83E3-6BB1A6DF740A}" srcOrd="0" destOrd="0" presId="urn:microsoft.com/office/officeart/2005/8/layout/hProcess9"/>
    <dgm:cxn modelId="{87985453-1B80-734C-8724-34D32E46C6EE}" type="presOf" srcId="{021182DE-21B2-464C-B52D-D236D97A3BCC}" destId="{D7429375-C5A4-AC4B-8254-E89B31B4E567}" srcOrd="0" destOrd="0" presId="urn:microsoft.com/office/officeart/2005/8/layout/hProcess9"/>
    <dgm:cxn modelId="{9559612D-2109-0A47-ABD9-45CDF538CD68}" type="presOf" srcId="{33EDF369-D5E9-BE49-875F-D0E8CE682F3A}" destId="{F8067BCE-8EB9-DA4B-A9FB-989BCC07F658}" srcOrd="0" destOrd="0" presId="urn:microsoft.com/office/officeart/2005/8/layout/hProcess9"/>
    <dgm:cxn modelId="{11B56C50-7638-C94E-804D-C559D932FF95}" srcId="{33EDF369-D5E9-BE49-875F-D0E8CE682F3A}" destId="{384B3358-DF27-3C4D-B6B8-EF75E40F46E7}" srcOrd="4" destOrd="0" parTransId="{D8D18256-F0DB-8B44-9B2E-904CC1A93DF9}" sibTransId="{CAACA147-9201-6444-BD37-DFA02A74C623}"/>
    <dgm:cxn modelId="{2219FD2D-3179-F04B-BEA0-28F1A10CE207}" type="presParOf" srcId="{F8067BCE-8EB9-DA4B-A9FB-989BCC07F658}" destId="{DC424E20-5F1C-9444-8432-3CC59A265413}" srcOrd="0" destOrd="0" presId="urn:microsoft.com/office/officeart/2005/8/layout/hProcess9"/>
    <dgm:cxn modelId="{287CBC05-BFBB-CE4C-95CE-2A4EDA1E3068}" type="presParOf" srcId="{F8067BCE-8EB9-DA4B-A9FB-989BCC07F658}" destId="{B3F82B5C-7B56-5E4A-9831-113436E9EDB9}" srcOrd="1" destOrd="0" presId="urn:microsoft.com/office/officeart/2005/8/layout/hProcess9"/>
    <dgm:cxn modelId="{0EDA567C-BE3E-AF43-B637-6635B6790EB1}" type="presParOf" srcId="{B3F82B5C-7B56-5E4A-9831-113436E9EDB9}" destId="{D7429375-C5A4-AC4B-8254-E89B31B4E567}" srcOrd="0" destOrd="0" presId="urn:microsoft.com/office/officeart/2005/8/layout/hProcess9"/>
    <dgm:cxn modelId="{E68B7BE7-C7E2-4444-8C41-2821098D5170}" type="presParOf" srcId="{B3F82B5C-7B56-5E4A-9831-113436E9EDB9}" destId="{6544DA3F-B83E-894E-AD07-09EDB356DF26}" srcOrd="1" destOrd="0" presId="urn:microsoft.com/office/officeart/2005/8/layout/hProcess9"/>
    <dgm:cxn modelId="{58745C40-DD05-B64A-A8C2-293F4E822F9B}" type="presParOf" srcId="{B3F82B5C-7B56-5E4A-9831-113436E9EDB9}" destId="{1CEB78F6-DDE8-1946-B4F8-9ED649BF2562}" srcOrd="2" destOrd="0" presId="urn:microsoft.com/office/officeart/2005/8/layout/hProcess9"/>
    <dgm:cxn modelId="{61FC0BBB-0442-DB42-B864-A9804DB6E690}" type="presParOf" srcId="{B3F82B5C-7B56-5E4A-9831-113436E9EDB9}" destId="{0E7C3D07-E498-7241-B8FE-5EA2BC73D89F}" srcOrd="3" destOrd="0" presId="urn:microsoft.com/office/officeart/2005/8/layout/hProcess9"/>
    <dgm:cxn modelId="{0F4608CC-AFB2-A34D-A098-40321008C292}" type="presParOf" srcId="{B3F82B5C-7B56-5E4A-9831-113436E9EDB9}" destId="{6B5DEAA2-F5B6-F440-9956-25C1FC0325F6}" srcOrd="4" destOrd="0" presId="urn:microsoft.com/office/officeart/2005/8/layout/hProcess9"/>
    <dgm:cxn modelId="{EAD9F6D9-355A-0343-8093-3A5D696D2D66}" type="presParOf" srcId="{B3F82B5C-7B56-5E4A-9831-113436E9EDB9}" destId="{B96FD3B0-289F-5443-99F6-9F3F2A9645FD}" srcOrd="5" destOrd="0" presId="urn:microsoft.com/office/officeart/2005/8/layout/hProcess9"/>
    <dgm:cxn modelId="{743257A2-C303-FF4B-BED6-87B9A17E0F69}" type="presParOf" srcId="{B3F82B5C-7B56-5E4A-9831-113436E9EDB9}" destId="{16533E4D-5E06-9B42-83E3-6BB1A6DF740A}" srcOrd="6" destOrd="0" presId="urn:microsoft.com/office/officeart/2005/8/layout/hProcess9"/>
    <dgm:cxn modelId="{3DF2459F-2B31-7646-948D-56F346DEF35E}" type="presParOf" srcId="{B3F82B5C-7B56-5E4A-9831-113436E9EDB9}" destId="{2AA64ACF-BF5F-AA45-B66D-062820B6380F}" srcOrd="7" destOrd="0" presId="urn:microsoft.com/office/officeart/2005/8/layout/hProcess9"/>
    <dgm:cxn modelId="{24032FF7-6C3D-C74B-AEBD-01DD3A7E512B}" type="presParOf" srcId="{B3F82B5C-7B56-5E4A-9831-113436E9EDB9}" destId="{767C4255-9D4A-724B-A895-BD5CAF8BFB52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</a:t>
          </a:r>
          <a:r>
            <a:rPr lang="en-US" b="0" i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priority recommen-dations 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384B3358-DF27-3C4D-B6B8-EF75E40F46E7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D8D18256-F0DB-8B44-9B2E-904CC1A93DF9}" type="par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CAACA147-9201-6444-BD37-DFA02A74C623}" type="sib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021182DE-21B2-464C-B52D-D236D97A3BC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gm:t>
    </dgm:pt>
    <dgm:pt modelId="{E5FFCF31-8F1D-6542-BC80-D8B2DAE7E0FA}" type="parTrans" cxnId="{4FCCC93D-6320-634A-BE5D-0D14DB7FC84D}">
      <dgm:prSet/>
      <dgm:spPr/>
      <dgm:t>
        <a:bodyPr/>
        <a:lstStyle/>
        <a:p>
          <a:endParaRPr lang="en-US"/>
        </a:p>
      </dgm:t>
    </dgm:pt>
    <dgm:pt modelId="{5DE3EEFB-8635-E744-A45B-7A7EC0085AEE}" type="sibTrans" cxnId="{4FCCC93D-6320-634A-BE5D-0D14DB7FC84D}">
      <dgm:prSet/>
      <dgm:spPr/>
      <dgm:t>
        <a:bodyPr/>
        <a:lstStyle/>
        <a:p>
          <a:endParaRPr lang="en-US"/>
        </a:p>
      </dgm:t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D7429375-C5A4-AC4B-8254-E89B31B4E567}" type="pres">
      <dgm:prSet presAssocID="{021182DE-21B2-464C-B52D-D236D97A3BC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DA3F-B83E-894E-AD07-09EDB356DF26}" type="pres">
      <dgm:prSet presAssocID="{5DE3EEFB-8635-E744-A45B-7A7EC0085AEE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4ACF-BF5F-AA45-B66D-062820B6380F}" type="pres">
      <dgm:prSet presAssocID="{8EA6A200-B290-854F-8739-E339A53D18B3}" presName="sibTrans" presStyleCnt="0"/>
      <dgm:spPr/>
    </dgm:pt>
    <dgm:pt modelId="{767C4255-9D4A-724B-A895-BD5CAF8BFB52}" type="pres">
      <dgm:prSet presAssocID="{384B3358-DF27-3C4D-B6B8-EF75E40F46E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28E338-71EA-504D-A1C0-7D0754C94F51}" type="presOf" srcId="{D0339196-143A-5D49-8222-DF48BD75DC4C}" destId="{6B5DEAA2-F5B6-F440-9956-25C1FC0325F6}" srcOrd="0" destOrd="0" presId="urn:microsoft.com/office/officeart/2005/8/layout/hProcess9"/>
    <dgm:cxn modelId="{4FCCC93D-6320-634A-BE5D-0D14DB7FC84D}" srcId="{33EDF369-D5E9-BE49-875F-D0E8CE682F3A}" destId="{021182DE-21B2-464C-B52D-D236D97A3BCC}" srcOrd="0" destOrd="0" parTransId="{E5FFCF31-8F1D-6542-BC80-D8B2DAE7E0FA}" sibTransId="{5DE3EEFB-8635-E744-A45B-7A7EC0085AEE}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11B56C50-7638-C94E-804D-C559D932FF95}" srcId="{33EDF369-D5E9-BE49-875F-D0E8CE682F3A}" destId="{384B3358-DF27-3C4D-B6B8-EF75E40F46E7}" srcOrd="4" destOrd="0" parTransId="{D8D18256-F0DB-8B44-9B2E-904CC1A93DF9}" sibTransId="{CAACA147-9201-6444-BD37-DFA02A74C623}"/>
    <dgm:cxn modelId="{E245CE01-7589-964B-AF8C-A85173AD184F}" type="presOf" srcId="{9F4BD524-C0AD-7945-8C99-0CBEB24887C3}" destId="{16533E4D-5E06-9B42-83E3-6BB1A6DF740A}" srcOrd="0" destOrd="0" presId="urn:microsoft.com/office/officeart/2005/8/layout/hProcess9"/>
    <dgm:cxn modelId="{A23AE2B5-A741-A247-A16C-66F9210E5D03}" type="presOf" srcId="{384B3358-DF27-3C4D-B6B8-EF75E40F46E7}" destId="{767C4255-9D4A-724B-A895-BD5CAF8BFB52}" srcOrd="0" destOrd="0" presId="urn:microsoft.com/office/officeart/2005/8/layout/hProcess9"/>
    <dgm:cxn modelId="{6E0D7572-9131-0944-AE05-F6A914DC16DC}" type="presOf" srcId="{215AEA98-5A6E-C147-AAF1-AF0AA65DFDFB}" destId="{1CEB78F6-DDE8-1946-B4F8-9ED649BF2562}" srcOrd="0" destOrd="0" presId="urn:microsoft.com/office/officeart/2005/8/layout/hProcess9"/>
    <dgm:cxn modelId="{C375CFAB-549A-3146-A02F-52C2318A4FAF}" type="presOf" srcId="{021182DE-21B2-464C-B52D-D236D97A3BCC}" destId="{D7429375-C5A4-AC4B-8254-E89B31B4E567}" srcOrd="0" destOrd="0" presId="urn:microsoft.com/office/officeart/2005/8/layout/hProcess9"/>
    <dgm:cxn modelId="{98A09A97-F6E2-0C45-A0BF-0F265189F6D9}" type="presOf" srcId="{33EDF369-D5E9-BE49-875F-D0E8CE682F3A}" destId="{F8067BCE-8EB9-DA4B-A9FB-989BCC07F658}" srcOrd="0" destOrd="0" presId="urn:microsoft.com/office/officeart/2005/8/layout/hProcess9"/>
    <dgm:cxn modelId="{0407FA7D-E6E3-B749-A0A2-ABCEDE2554A1}" type="presParOf" srcId="{F8067BCE-8EB9-DA4B-A9FB-989BCC07F658}" destId="{DC424E20-5F1C-9444-8432-3CC59A265413}" srcOrd="0" destOrd="0" presId="urn:microsoft.com/office/officeart/2005/8/layout/hProcess9"/>
    <dgm:cxn modelId="{E43ECFCC-1DBC-8A4D-807C-3F94E569478A}" type="presParOf" srcId="{F8067BCE-8EB9-DA4B-A9FB-989BCC07F658}" destId="{B3F82B5C-7B56-5E4A-9831-113436E9EDB9}" srcOrd="1" destOrd="0" presId="urn:microsoft.com/office/officeart/2005/8/layout/hProcess9"/>
    <dgm:cxn modelId="{79043DD0-1B0B-B34F-9C37-6C8A6221BB1E}" type="presParOf" srcId="{B3F82B5C-7B56-5E4A-9831-113436E9EDB9}" destId="{D7429375-C5A4-AC4B-8254-E89B31B4E567}" srcOrd="0" destOrd="0" presId="urn:microsoft.com/office/officeart/2005/8/layout/hProcess9"/>
    <dgm:cxn modelId="{C18FCDA0-A85F-2040-9AB4-A9ECB007517D}" type="presParOf" srcId="{B3F82B5C-7B56-5E4A-9831-113436E9EDB9}" destId="{6544DA3F-B83E-894E-AD07-09EDB356DF26}" srcOrd="1" destOrd="0" presId="urn:microsoft.com/office/officeart/2005/8/layout/hProcess9"/>
    <dgm:cxn modelId="{5A95AE52-3CEC-4D4E-94E5-876E5741E389}" type="presParOf" srcId="{B3F82B5C-7B56-5E4A-9831-113436E9EDB9}" destId="{1CEB78F6-DDE8-1946-B4F8-9ED649BF2562}" srcOrd="2" destOrd="0" presId="urn:microsoft.com/office/officeart/2005/8/layout/hProcess9"/>
    <dgm:cxn modelId="{2BA44829-9E2A-8546-8F01-223CAA0EDBD5}" type="presParOf" srcId="{B3F82B5C-7B56-5E4A-9831-113436E9EDB9}" destId="{0E7C3D07-E498-7241-B8FE-5EA2BC73D89F}" srcOrd="3" destOrd="0" presId="urn:microsoft.com/office/officeart/2005/8/layout/hProcess9"/>
    <dgm:cxn modelId="{1BFD8E90-8F5D-E54A-AD0C-8CFC4E9FA361}" type="presParOf" srcId="{B3F82B5C-7B56-5E4A-9831-113436E9EDB9}" destId="{6B5DEAA2-F5B6-F440-9956-25C1FC0325F6}" srcOrd="4" destOrd="0" presId="urn:microsoft.com/office/officeart/2005/8/layout/hProcess9"/>
    <dgm:cxn modelId="{F7724726-EF5A-D04A-904B-951359B80B5A}" type="presParOf" srcId="{B3F82B5C-7B56-5E4A-9831-113436E9EDB9}" destId="{B96FD3B0-289F-5443-99F6-9F3F2A9645FD}" srcOrd="5" destOrd="0" presId="urn:microsoft.com/office/officeart/2005/8/layout/hProcess9"/>
    <dgm:cxn modelId="{FE00CA72-E20A-1D4B-86F3-AE66160379F2}" type="presParOf" srcId="{B3F82B5C-7B56-5E4A-9831-113436E9EDB9}" destId="{16533E4D-5E06-9B42-83E3-6BB1A6DF740A}" srcOrd="6" destOrd="0" presId="urn:microsoft.com/office/officeart/2005/8/layout/hProcess9"/>
    <dgm:cxn modelId="{B048125A-1652-D543-A092-D689BDA2AE52}" type="presParOf" srcId="{B3F82B5C-7B56-5E4A-9831-113436E9EDB9}" destId="{2AA64ACF-BF5F-AA45-B66D-062820B6380F}" srcOrd="7" destOrd="0" presId="urn:microsoft.com/office/officeart/2005/8/layout/hProcess9"/>
    <dgm:cxn modelId="{56EF1945-35EB-EC41-AA68-5D07EDCF12D9}" type="presParOf" srcId="{B3F82B5C-7B56-5E4A-9831-113436E9EDB9}" destId="{767C4255-9D4A-724B-A895-BD5CAF8BFB52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b="0" i="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384B3358-DF27-3C4D-B6B8-EF75E40F46E7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D8D18256-F0DB-8B44-9B2E-904CC1A93DF9}" type="par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CAACA147-9201-6444-BD37-DFA02A74C623}" type="sib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726F89ED-D200-7F48-BC76-145E7ECE33FA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gm:t>
    </dgm:pt>
    <dgm:pt modelId="{A7222B0E-AE50-FF43-8C2F-491E0406D744}" type="parTrans" cxnId="{E9DBD9CB-1AC4-8044-982A-741686FCC39D}">
      <dgm:prSet/>
      <dgm:spPr/>
    </dgm:pt>
    <dgm:pt modelId="{3A4ACBDD-F9A3-1646-9549-134ED9DA439C}" type="sibTrans" cxnId="{E9DBD9CB-1AC4-8044-982A-741686FCC39D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993B84CB-A726-C747-B9A0-63D5AB62E52F}" type="pres">
      <dgm:prSet presAssocID="{726F89ED-D200-7F48-BC76-145E7ECE33FA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47F17-E60A-034C-81E8-9D4493E24B9C}" type="pres">
      <dgm:prSet presAssocID="{3A4ACBDD-F9A3-1646-9549-134ED9DA439C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4ACF-BF5F-AA45-B66D-062820B6380F}" type="pres">
      <dgm:prSet presAssocID="{8EA6A200-B290-854F-8739-E339A53D18B3}" presName="sibTrans" presStyleCnt="0"/>
      <dgm:spPr/>
    </dgm:pt>
    <dgm:pt modelId="{767C4255-9D4A-724B-A895-BD5CAF8BFB52}" type="pres">
      <dgm:prSet presAssocID="{384B3358-DF27-3C4D-B6B8-EF75E40F46E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1D78E2-E8E0-C446-B183-A5DA452A730E}" type="presOf" srcId="{D0339196-143A-5D49-8222-DF48BD75DC4C}" destId="{6B5DEAA2-F5B6-F440-9956-25C1FC0325F6}" srcOrd="0" destOrd="0" presId="urn:microsoft.com/office/officeart/2005/8/layout/hProcess9"/>
    <dgm:cxn modelId="{99093AFA-7A7A-AF48-85F8-817E6FF279D8}" type="presOf" srcId="{9F4BD524-C0AD-7945-8C99-0CBEB24887C3}" destId="{16533E4D-5E06-9B42-83E3-6BB1A6DF740A}" srcOrd="0" destOrd="0" presId="urn:microsoft.com/office/officeart/2005/8/layout/hProcess9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2136BD64-587D-9945-B8C9-CF9227DB04BE}" type="presOf" srcId="{384B3358-DF27-3C4D-B6B8-EF75E40F46E7}" destId="{767C4255-9D4A-724B-A895-BD5CAF8BFB52}" srcOrd="0" destOrd="0" presId="urn:microsoft.com/office/officeart/2005/8/layout/hProcess9"/>
    <dgm:cxn modelId="{CFB51249-0B21-CA48-98E4-25C85547BA34}" type="presOf" srcId="{726F89ED-D200-7F48-BC76-145E7ECE33FA}" destId="{993B84CB-A726-C747-B9A0-63D5AB62E52F}" srcOrd="0" destOrd="0" presId="urn:microsoft.com/office/officeart/2005/8/layout/hProcess9"/>
    <dgm:cxn modelId="{5EFC01FE-BCA0-8541-A0E1-A6997FFB2A93}" type="presOf" srcId="{33EDF369-D5E9-BE49-875F-D0E8CE682F3A}" destId="{F8067BCE-8EB9-DA4B-A9FB-989BCC07F658}" srcOrd="0" destOrd="0" presId="urn:microsoft.com/office/officeart/2005/8/layout/hProcess9"/>
    <dgm:cxn modelId="{E9DBD9CB-1AC4-8044-982A-741686FCC39D}" srcId="{33EDF369-D5E9-BE49-875F-D0E8CE682F3A}" destId="{726F89ED-D200-7F48-BC76-145E7ECE33FA}" srcOrd="0" destOrd="0" parTransId="{A7222B0E-AE50-FF43-8C2F-491E0406D744}" sibTransId="{3A4ACBDD-F9A3-1646-9549-134ED9DA439C}"/>
    <dgm:cxn modelId="{3485009A-7ABF-9246-8834-3A519E06A426}" type="presOf" srcId="{215AEA98-5A6E-C147-AAF1-AF0AA65DFDFB}" destId="{1CEB78F6-DDE8-1946-B4F8-9ED649BF2562}" srcOrd="0" destOrd="0" presId="urn:microsoft.com/office/officeart/2005/8/layout/hProcess9"/>
    <dgm:cxn modelId="{11B56C50-7638-C94E-804D-C559D932FF95}" srcId="{33EDF369-D5E9-BE49-875F-D0E8CE682F3A}" destId="{384B3358-DF27-3C4D-B6B8-EF75E40F46E7}" srcOrd="4" destOrd="0" parTransId="{D8D18256-F0DB-8B44-9B2E-904CC1A93DF9}" sibTransId="{CAACA147-9201-6444-BD37-DFA02A74C623}"/>
    <dgm:cxn modelId="{12160C81-2CD5-1144-9F6C-F26B38571734}" type="presParOf" srcId="{F8067BCE-8EB9-DA4B-A9FB-989BCC07F658}" destId="{DC424E20-5F1C-9444-8432-3CC59A265413}" srcOrd="0" destOrd="0" presId="urn:microsoft.com/office/officeart/2005/8/layout/hProcess9"/>
    <dgm:cxn modelId="{F2E2C9D1-AC1C-EF49-AC3B-A63E1E6214CC}" type="presParOf" srcId="{F8067BCE-8EB9-DA4B-A9FB-989BCC07F658}" destId="{B3F82B5C-7B56-5E4A-9831-113436E9EDB9}" srcOrd="1" destOrd="0" presId="urn:microsoft.com/office/officeart/2005/8/layout/hProcess9"/>
    <dgm:cxn modelId="{9F12A493-E9C5-344A-87CB-AA018F074F45}" type="presParOf" srcId="{B3F82B5C-7B56-5E4A-9831-113436E9EDB9}" destId="{993B84CB-A726-C747-B9A0-63D5AB62E52F}" srcOrd="0" destOrd="0" presId="urn:microsoft.com/office/officeart/2005/8/layout/hProcess9"/>
    <dgm:cxn modelId="{1CE08192-EB21-9645-B2FF-46BE9B1FA581}" type="presParOf" srcId="{B3F82B5C-7B56-5E4A-9831-113436E9EDB9}" destId="{FAE47F17-E60A-034C-81E8-9D4493E24B9C}" srcOrd="1" destOrd="0" presId="urn:microsoft.com/office/officeart/2005/8/layout/hProcess9"/>
    <dgm:cxn modelId="{BCBD2390-1072-8449-955B-DFD97C8D4026}" type="presParOf" srcId="{B3F82B5C-7B56-5E4A-9831-113436E9EDB9}" destId="{1CEB78F6-DDE8-1946-B4F8-9ED649BF2562}" srcOrd="2" destOrd="0" presId="urn:microsoft.com/office/officeart/2005/8/layout/hProcess9"/>
    <dgm:cxn modelId="{7670C1BB-9E94-C349-800B-0DBA418303D2}" type="presParOf" srcId="{B3F82B5C-7B56-5E4A-9831-113436E9EDB9}" destId="{0E7C3D07-E498-7241-B8FE-5EA2BC73D89F}" srcOrd="3" destOrd="0" presId="urn:microsoft.com/office/officeart/2005/8/layout/hProcess9"/>
    <dgm:cxn modelId="{CC398C24-663C-8146-9E21-9962AB2406AF}" type="presParOf" srcId="{B3F82B5C-7B56-5E4A-9831-113436E9EDB9}" destId="{6B5DEAA2-F5B6-F440-9956-25C1FC0325F6}" srcOrd="4" destOrd="0" presId="urn:microsoft.com/office/officeart/2005/8/layout/hProcess9"/>
    <dgm:cxn modelId="{AFA4478F-61A5-8047-9D02-3E2E67543AD2}" type="presParOf" srcId="{B3F82B5C-7B56-5E4A-9831-113436E9EDB9}" destId="{B96FD3B0-289F-5443-99F6-9F3F2A9645FD}" srcOrd="5" destOrd="0" presId="urn:microsoft.com/office/officeart/2005/8/layout/hProcess9"/>
    <dgm:cxn modelId="{2DEC5680-C4D3-AF47-8CD5-08007F9F9F3B}" type="presParOf" srcId="{B3F82B5C-7B56-5E4A-9831-113436E9EDB9}" destId="{16533E4D-5E06-9B42-83E3-6BB1A6DF740A}" srcOrd="6" destOrd="0" presId="urn:microsoft.com/office/officeart/2005/8/layout/hProcess9"/>
    <dgm:cxn modelId="{DEE88849-4C1D-C948-8D5A-73F2A3FD6753}" type="presParOf" srcId="{B3F82B5C-7B56-5E4A-9831-113436E9EDB9}" destId="{2AA64ACF-BF5F-AA45-B66D-062820B6380F}" srcOrd="7" destOrd="0" presId="urn:microsoft.com/office/officeart/2005/8/layout/hProcess9"/>
    <dgm:cxn modelId="{E135D110-4AEB-8842-9D1D-A6090C79BF75}" type="presParOf" srcId="{B3F82B5C-7B56-5E4A-9831-113436E9EDB9}" destId="{767C4255-9D4A-724B-A895-BD5CAF8BFB52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b="0" i="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384B3358-DF27-3C4D-B6B8-EF75E40F46E7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gm:t>
    </dgm:pt>
    <dgm:pt modelId="{D8D18256-F0DB-8B44-9B2E-904CC1A93DF9}" type="par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CAACA147-9201-6444-BD37-DFA02A74C623}" type="sib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FEED3D5A-990A-6E44-9F90-6E22104A1E16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gm:t>
    </dgm:pt>
    <dgm:pt modelId="{61D6AC7E-D021-1945-9844-4AE745900D3D}" type="parTrans" cxnId="{388748AE-DCE4-D946-BFB5-35DDA7FB5FA7}">
      <dgm:prSet/>
      <dgm:spPr/>
    </dgm:pt>
    <dgm:pt modelId="{973E6242-D127-CE42-9E2B-44546B11509A}" type="sibTrans" cxnId="{388748AE-DCE4-D946-BFB5-35DDA7FB5FA7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9F5A61A6-0367-224B-B27A-F3D57C0D8158}" type="pres">
      <dgm:prSet presAssocID="{FEED3D5A-990A-6E44-9F90-6E22104A1E1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F6BCCF-5594-0A47-98C8-3E7691182EF6}" type="pres">
      <dgm:prSet presAssocID="{973E6242-D127-CE42-9E2B-44546B11509A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4ACF-BF5F-AA45-B66D-062820B6380F}" type="pres">
      <dgm:prSet presAssocID="{8EA6A200-B290-854F-8739-E339A53D18B3}" presName="sibTrans" presStyleCnt="0"/>
      <dgm:spPr/>
    </dgm:pt>
    <dgm:pt modelId="{767C4255-9D4A-724B-A895-BD5CAF8BFB52}" type="pres">
      <dgm:prSet presAssocID="{384B3358-DF27-3C4D-B6B8-EF75E40F46E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EAAC2A-1C73-A144-8639-8936E1EB74B5}" type="presOf" srcId="{215AEA98-5A6E-C147-AAF1-AF0AA65DFDFB}" destId="{1CEB78F6-DDE8-1946-B4F8-9ED649BF2562}" srcOrd="0" destOrd="0" presId="urn:microsoft.com/office/officeart/2005/8/layout/hProcess9"/>
    <dgm:cxn modelId="{3BF9A8CE-C5DA-6940-8355-0F5C0E8D7F61}" type="presOf" srcId="{FEED3D5A-990A-6E44-9F90-6E22104A1E16}" destId="{9F5A61A6-0367-224B-B27A-F3D57C0D8158}" srcOrd="0" destOrd="0" presId="urn:microsoft.com/office/officeart/2005/8/layout/hProcess9"/>
    <dgm:cxn modelId="{21DEC274-D98D-5E4C-AABA-CF13DCBFF504}" type="presOf" srcId="{33EDF369-D5E9-BE49-875F-D0E8CE682F3A}" destId="{F8067BCE-8EB9-DA4B-A9FB-989BCC07F658}" srcOrd="0" destOrd="0" presId="urn:microsoft.com/office/officeart/2005/8/layout/hProcess9"/>
    <dgm:cxn modelId="{EA5F947C-14D9-AE4B-ABED-860A86E4FCF3}" type="presOf" srcId="{384B3358-DF27-3C4D-B6B8-EF75E40F46E7}" destId="{767C4255-9D4A-724B-A895-BD5CAF8BFB52}" srcOrd="0" destOrd="0" presId="urn:microsoft.com/office/officeart/2005/8/layout/hProcess9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E669E788-6F32-4946-978E-732865B6A610}" type="presOf" srcId="{D0339196-143A-5D49-8222-DF48BD75DC4C}" destId="{6B5DEAA2-F5B6-F440-9956-25C1FC0325F6}" srcOrd="0" destOrd="0" presId="urn:microsoft.com/office/officeart/2005/8/layout/hProcess9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11B56C50-7638-C94E-804D-C559D932FF95}" srcId="{33EDF369-D5E9-BE49-875F-D0E8CE682F3A}" destId="{384B3358-DF27-3C4D-B6B8-EF75E40F46E7}" srcOrd="4" destOrd="0" parTransId="{D8D18256-F0DB-8B44-9B2E-904CC1A93DF9}" sibTransId="{CAACA147-9201-6444-BD37-DFA02A74C623}"/>
    <dgm:cxn modelId="{388748AE-DCE4-D946-BFB5-35DDA7FB5FA7}" srcId="{33EDF369-D5E9-BE49-875F-D0E8CE682F3A}" destId="{FEED3D5A-990A-6E44-9F90-6E22104A1E16}" srcOrd="0" destOrd="0" parTransId="{61D6AC7E-D021-1945-9844-4AE745900D3D}" sibTransId="{973E6242-D127-CE42-9E2B-44546B11509A}"/>
    <dgm:cxn modelId="{4140AD31-F2FB-414F-A9B3-F6A2760F366A}" type="presOf" srcId="{9F4BD524-C0AD-7945-8C99-0CBEB24887C3}" destId="{16533E4D-5E06-9B42-83E3-6BB1A6DF740A}" srcOrd="0" destOrd="0" presId="urn:microsoft.com/office/officeart/2005/8/layout/hProcess9"/>
    <dgm:cxn modelId="{7EEF15A9-50A4-664C-B292-87CDCBBA64F1}" type="presParOf" srcId="{F8067BCE-8EB9-DA4B-A9FB-989BCC07F658}" destId="{DC424E20-5F1C-9444-8432-3CC59A265413}" srcOrd="0" destOrd="0" presId="urn:microsoft.com/office/officeart/2005/8/layout/hProcess9"/>
    <dgm:cxn modelId="{C75E78F9-67C9-0940-8AA3-5C6DAA762976}" type="presParOf" srcId="{F8067BCE-8EB9-DA4B-A9FB-989BCC07F658}" destId="{B3F82B5C-7B56-5E4A-9831-113436E9EDB9}" srcOrd="1" destOrd="0" presId="urn:microsoft.com/office/officeart/2005/8/layout/hProcess9"/>
    <dgm:cxn modelId="{862FCD81-4662-A14F-9296-5208907A3034}" type="presParOf" srcId="{B3F82B5C-7B56-5E4A-9831-113436E9EDB9}" destId="{9F5A61A6-0367-224B-B27A-F3D57C0D8158}" srcOrd="0" destOrd="0" presId="urn:microsoft.com/office/officeart/2005/8/layout/hProcess9"/>
    <dgm:cxn modelId="{C4DF9D93-D186-154C-B961-C50F21E3AF4D}" type="presParOf" srcId="{B3F82B5C-7B56-5E4A-9831-113436E9EDB9}" destId="{1AF6BCCF-5594-0A47-98C8-3E7691182EF6}" srcOrd="1" destOrd="0" presId="urn:microsoft.com/office/officeart/2005/8/layout/hProcess9"/>
    <dgm:cxn modelId="{92F981D6-CDC6-5848-8950-59AD70D5E8AB}" type="presParOf" srcId="{B3F82B5C-7B56-5E4A-9831-113436E9EDB9}" destId="{1CEB78F6-DDE8-1946-B4F8-9ED649BF2562}" srcOrd="2" destOrd="0" presId="urn:microsoft.com/office/officeart/2005/8/layout/hProcess9"/>
    <dgm:cxn modelId="{77D71BF2-2553-C945-9A84-C87F14E45005}" type="presParOf" srcId="{B3F82B5C-7B56-5E4A-9831-113436E9EDB9}" destId="{0E7C3D07-E498-7241-B8FE-5EA2BC73D89F}" srcOrd="3" destOrd="0" presId="urn:microsoft.com/office/officeart/2005/8/layout/hProcess9"/>
    <dgm:cxn modelId="{8E88E8CB-03A4-5C4D-A28B-A3FD69FA3AA6}" type="presParOf" srcId="{B3F82B5C-7B56-5E4A-9831-113436E9EDB9}" destId="{6B5DEAA2-F5B6-F440-9956-25C1FC0325F6}" srcOrd="4" destOrd="0" presId="urn:microsoft.com/office/officeart/2005/8/layout/hProcess9"/>
    <dgm:cxn modelId="{18C7C6E6-FBD2-3647-8960-6E40FED90897}" type="presParOf" srcId="{B3F82B5C-7B56-5E4A-9831-113436E9EDB9}" destId="{B96FD3B0-289F-5443-99F6-9F3F2A9645FD}" srcOrd="5" destOrd="0" presId="urn:microsoft.com/office/officeart/2005/8/layout/hProcess9"/>
    <dgm:cxn modelId="{369B711C-8202-E84C-986C-06878EFCCA48}" type="presParOf" srcId="{B3F82B5C-7B56-5E4A-9831-113436E9EDB9}" destId="{16533E4D-5E06-9B42-83E3-6BB1A6DF740A}" srcOrd="6" destOrd="0" presId="urn:microsoft.com/office/officeart/2005/8/layout/hProcess9"/>
    <dgm:cxn modelId="{DB069F28-ECA0-4D48-8B99-A950D90D085C}" type="presParOf" srcId="{B3F82B5C-7B56-5E4A-9831-113436E9EDB9}" destId="{2AA64ACF-BF5F-AA45-B66D-062820B6380F}" srcOrd="7" destOrd="0" presId="urn:microsoft.com/office/officeart/2005/8/layout/hProcess9"/>
    <dgm:cxn modelId="{3D7744D6-7EA1-8643-826C-4AC80FD0EED8}" type="presParOf" srcId="{B3F82B5C-7B56-5E4A-9831-113436E9EDB9}" destId="{767C4255-9D4A-724B-A895-BD5CAF8BFB52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b="0" i="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384B3358-DF27-3C4D-B6B8-EF75E40F46E7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gm:t>
    </dgm:pt>
    <dgm:pt modelId="{D8D18256-F0DB-8B44-9B2E-904CC1A93DF9}" type="par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CAACA147-9201-6444-BD37-DFA02A74C623}" type="sib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7FEBE608-6A8B-AF4E-BBD5-0CE60627354A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gm:t>
    </dgm:pt>
    <dgm:pt modelId="{E2B5E16E-1F58-1547-8AB6-60A1D207FC99}" type="parTrans" cxnId="{9237E175-1C81-6245-9E04-EA7E0E44104A}">
      <dgm:prSet/>
      <dgm:spPr/>
    </dgm:pt>
    <dgm:pt modelId="{00EB410D-31AE-094F-8856-5AB1DD80C270}" type="sibTrans" cxnId="{9237E175-1C81-6245-9E04-EA7E0E44104A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90F0A0D0-8090-6D45-AB6B-62D11E57E891}" type="pres">
      <dgm:prSet presAssocID="{7FEBE608-6A8B-AF4E-BBD5-0CE60627354A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A8DE3-BE79-8447-B5A6-0231A09A188B}" type="pres">
      <dgm:prSet presAssocID="{00EB410D-31AE-094F-8856-5AB1DD80C270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4ACF-BF5F-AA45-B66D-062820B6380F}" type="pres">
      <dgm:prSet presAssocID="{8EA6A200-B290-854F-8739-E339A53D18B3}" presName="sibTrans" presStyleCnt="0"/>
      <dgm:spPr/>
    </dgm:pt>
    <dgm:pt modelId="{767C4255-9D4A-724B-A895-BD5CAF8BFB52}" type="pres">
      <dgm:prSet presAssocID="{384B3358-DF27-3C4D-B6B8-EF75E40F46E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D16050-B8D8-3B4A-B271-8C9126FCF0E6}" type="presOf" srcId="{7FEBE608-6A8B-AF4E-BBD5-0CE60627354A}" destId="{90F0A0D0-8090-6D45-AB6B-62D11E57E891}" srcOrd="0" destOrd="0" presId="urn:microsoft.com/office/officeart/2005/8/layout/hProcess9"/>
    <dgm:cxn modelId="{9237E175-1C81-6245-9E04-EA7E0E44104A}" srcId="{33EDF369-D5E9-BE49-875F-D0E8CE682F3A}" destId="{7FEBE608-6A8B-AF4E-BBD5-0CE60627354A}" srcOrd="0" destOrd="0" parTransId="{E2B5E16E-1F58-1547-8AB6-60A1D207FC99}" sibTransId="{00EB410D-31AE-094F-8856-5AB1DD80C270}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904123A1-7889-3A4C-977E-E3ECE2C9129A}" type="presOf" srcId="{D0339196-143A-5D49-8222-DF48BD75DC4C}" destId="{6B5DEAA2-F5B6-F440-9956-25C1FC0325F6}" srcOrd="0" destOrd="0" presId="urn:microsoft.com/office/officeart/2005/8/layout/hProcess9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CEF4ED2F-D828-2242-9363-53CC9B0BD622}" type="presOf" srcId="{215AEA98-5A6E-C147-AAF1-AF0AA65DFDFB}" destId="{1CEB78F6-DDE8-1946-B4F8-9ED649BF2562}" srcOrd="0" destOrd="0" presId="urn:microsoft.com/office/officeart/2005/8/layout/hProcess9"/>
    <dgm:cxn modelId="{6784ADBC-D417-824D-8CA0-3FD49C963E2D}" type="presOf" srcId="{33EDF369-D5E9-BE49-875F-D0E8CE682F3A}" destId="{F8067BCE-8EB9-DA4B-A9FB-989BCC07F658}" srcOrd="0" destOrd="0" presId="urn:microsoft.com/office/officeart/2005/8/layout/hProcess9"/>
    <dgm:cxn modelId="{11B56C50-7638-C94E-804D-C559D932FF95}" srcId="{33EDF369-D5E9-BE49-875F-D0E8CE682F3A}" destId="{384B3358-DF27-3C4D-B6B8-EF75E40F46E7}" srcOrd="4" destOrd="0" parTransId="{D8D18256-F0DB-8B44-9B2E-904CC1A93DF9}" sibTransId="{CAACA147-9201-6444-BD37-DFA02A74C623}"/>
    <dgm:cxn modelId="{8964177A-91B4-B747-9B38-D5A8D605215A}" type="presOf" srcId="{384B3358-DF27-3C4D-B6B8-EF75E40F46E7}" destId="{767C4255-9D4A-724B-A895-BD5CAF8BFB52}" srcOrd="0" destOrd="0" presId="urn:microsoft.com/office/officeart/2005/8/layout/hProcess9"/>
    <dgm:cxn modelId="{AEBEAEBF-702C-814D-9BDB-1649420F01CC}" type="presOf" srcId="{9F4BD524-C0AD-7945-8C99-0CBEB24887C3}" destId="{16533E4D-5E06-9B42-83E3-6BB1A6DF740A}" srcOrd="0" destOrd="0" presId="urn:microsoft.com/office/officeart/2005/8/layout/hProcess9"/>
    <dgm:cxn modelId="{6EAD60B4-FF39-3945-BCD0-5E9F8FD5EA44}" type="presParOf" srcId="{F8067BCE-8EB9-DA4B-A9FB-989BCC07F658}" destId="{DC424E20-5F1C-9444-8432-3CC59A265413}" srcOrd="0" destOrd="0" presId="urn:microsoft.com/office/officeart/2005/8/layout/hProcess9"/>
    <dgm:cxn modelId="{1534884E-503E-444A-8973-6809377B0FDF}" type="presParOf" srcId="{F8067BCE-8EB9-DA4B-A9FB-989BCC07F658}" destId="{B3F82B5C-7B56-5E4A-9831-113436E9EDB9}" srcOrd="1" destOrd="0" presId="urn:microsoft.com/office/officeart/2005/8/layout/hProcess9"/>
    <dgm:cxn modelId="{3C8D572D-34BE-0C4D-8A00-CDB5E4E57585}" type="presParOf" srcId="{B3F82B5C-7B56-5E4A-9831-113436E9EDB9}" destId="{90F0A0D0-8090-6D45-AB6B-62D11E57E891}" srcOrd="0" destOrd="0" presId="urn:microsoft.com/office/officeart/2005/8/layout/hProcess9"/>
    <dgm:cxn modelId="{A2DAC629-F974-2A40-A034-4E672CCBC505}" type="presParOf" srcId="{B3F82B5C-7B56-5E4A-9831-113436E9EDB9}" destId="{7A5A8DE3-BE79-8447-B5A6-0231A09A188B}" srcOrd="1" destOrd="0" presId="urn:microsoft.com/office/officeart/2005/8/layout/hProcess9"/>
    <dgm:cxn modelId="{BE775953-0B5D-154E-9C0B-3A66416FCCE7}" type="presParOf" srcId="{B3F82B5C-7B56-5E4A-9831-113436E9EDB9}" destId="{1CEB78F6-DDE8-1946-B4F8-9ED649BF2562}" srcOrd="2" destOrd="0" presId="urn:microsoft.com/office/officeart/2005/8/layout/hProcess9"/>
    <dgm:cxn modelId="{A703D500-8B68-C847-8357-D43D05D32FF1}" type="presParOf" srcId="{B3F82B5C-7B56-5E4A-9831-113436E9EDB9}" destId="{0E7C3D07-E498-7241-B8FE-5EA2BC73D89F}" srcOrd="3" destOrd="0" presId="urn:microsoft.com/office/officeart/2005/8/layout/hProcess9"/>
    <dgm:cxn modelId="{EB6A9199-DC6B-6840-9AD5-D8DE6D53AB00}" type="presParOf" srcId="{B3F82B5C-7B56-5E4A-9831-113436E9EDB9}" destId="{6B5DEAA2-F5B6-F440-9956-25C1FC0325F6}" srcOrd="4" destOrd="0" presId="urn:microsoft.com/office/officeart/2005/8/layout/hProcess9"/>
    <dgm:cxn modelId="{6E963501-594B-F449-95F0-4C1E12B87ECE}" type="presParOf" srcId="{B3F82B5C-7B56-5E4A-9831-113436E9EDB9}" destId="{B96FD3B0-289F-5443-99F6-9F3F2A9645FD}" srcOrd="5" destOrd="0" presId="urn:microsoft.com/office/officeart/2005/8/layout/hProcess9"/>
    <dgm:cxn modelId="{F87E4D84-FBAF-C243-A257-C793F48323CB}" type="presParOf" srcId="{B3F82B5C-7B56-5E4A-9831-113436E9EDB9}" destId="{16533E4D-5E06-9B42-83E3-6BB1A6DF740A}" srcOrd="6" destOrd="0" presId="urn:microsoft.com/office/officeart/2005/8/layout/hProcess9"/>
    <dgm:cxn modelId="{8699971D-3E35-A849-9386-B11EB40939FC}" type="presParOf" srcId="{B3F82B5C-7B56-5E4A-9831-113436E9EDB9}" destId="{2AA64ACF-BF5F-AA45-B66D-062820B6380F}" srcOrd="7" destOrd="0" presId="urn:microsoft.com/office/officeart/2005/8/layout/hProcess9"/>
    <dgm:cxn modelId="{4EDE7CFC-D03D-404F-830F-0207C47AB3F4}" type="presParOf" srcId="{B3F82B5C-7B56-5E4A-9831-113436E9EDB9}" destId="{767C4255-9D4A-724B-A895-BD5CAF8BFB52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EDF369-D5E9-BE49-875F-D0E8CE682F3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215AEA98-5A6E-C147-AAF1-AF0AA65DFDFB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BC3964ED-3AE9-2D46-823D-4C88B9FFB349}" type="par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BE6BAC9-4033-9744-A587-BF900BAD9D65}" type="sibTrans" cxnId="{E0C85EFA-F320-7F45-924E-BE5587DC6D9B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F4BD524-C0AD-7945-8C99-0CBEB24887C3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6B381DAB-CBCC-7843-8379-CF5D61F2F3CC}" type="par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8EA6A200-B290-854F-8739-E339A53D18B3}" type="sibTrans" cxnId="{509F58EF-B170-3F4B-A058-BCA140EC34B7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D0339196-143A-5D49-8222-DF48BD75DC4C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b="0" i="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b="0" i="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b="0" i="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2032F579-6D8D-B841-AD47-048F76168E64}" type="par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1329784B-FB1D-184E-84BF-B3DE5BDEA2B6}" type="sibTrans" cxnId="{777CE7CD-0EA1-974E-BD3A-A135B6198232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384B3358-DF27-3C4D-B6B8-EF75E40F46E7}">
      <dgm:prSet phldrT="[Text]"/>
      <dgm:spPr>
        <a:solidFill>
          <a:srgbClr val="B57BA8"/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gm:t>
    </dgm:pt>
    <dgm:pt modelId="{D8D18256-F0DB-8B44-9B2E-904CC1A93DF9}" type="par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CAACA147-9201-6444-BD37-DFA02A74C623}" type="sibTrans" cxnId="{11B56C50-7638-C94E-804D-C559D932FF95}">
      <dgm:prSet/>
      <dgm:spPr/>
      <dgm:t>
        <a:bodyPr/>
        <a:lstStyle/>
        <a:p>
          <a:endParaRPr lang="en-US" b="0" i="0">
            <a:latin typeface="Calibri Light" charset="0"/>
            <a:ea typeface="Calibri Light" charset="0"/>
            <a:cs typeface="Calibri Light" charset="0"/>
          </a:endParaRPr>
        </a:p>
      </dgm:t>
    </dgm:pt>
    <dgm:pt modelId="{970B0CA9-5B8F-2240-BAFF-33EC93D05C44}">
      <dgm:prSet phldrT="[Text]"/>
      <dgm:spPr>
        <a:solidFill>
          <a:srgbClr val="B57BA8">
            <a:alpha val="45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gm:t>
    </dgm:pt>
    <dgm:pt modelId="{154908C6-F394-B54B-AF7E-F6EA1B31E2E0}" type="parTrans" cxnId="{E13A5248-3721-544B-8C69-9174DE2D5406}">
      <dgm:prSet/>
      <dgm:spPr/>
    </dgm:pt>
    <dgm:pt modelId="{943292F6-F073-7442-B11C-8A75D9E86C87}" type="sibTrans" cxnId="{E13A5248-3721-544B-8C69-9174DE2D5406}">
      <dgm:prSet/>
      <dgm:spPr/>
    </dgm:pt>
    <dgm:pt modelId="{F8067BCE-8EB9-DA4B-A9FB-989BCC07F658}" type="pres">
      <dgm:prSet presAssocID="{33EDF369-D5E9-BE49-875F-D0E8CE682F3A}" presName="CompostProcess" presStyleCnt="0">
        <dgm:presLayoutVars>
          <dgm:dir/>
          <dgm:resizeHandles val="exact"/>
        </dgm:presLayoutVars>
      </dgm:prSet>
      <dgm:spPr/>
    </dgm:pt>
    <dgm:pt modelId="{DC424E20-5F1C-9444-8432-3CC59A265413}" type="pres">
      <dgm:prSet presAssocID="{33EDF369-D5E9-BE49-875F-D0E8CE682F3A}" presName="arrow" presStyleLbl="bgShp" presStyleIdx="0" presStyleCnt="1"/>
      <dgm:spPr/>
    </dgm:pt>
    <dgm:pt modelId="{B3F82B5C-7B56-5E4A-9831-113436E9EDB9}" type="pres">
      <dgm:prSet presAssocID="{33EDF369-D5E9-BE49-875F-D0E8CE682F3A}" presName="linearProcess" presStyleCnt="0"/>
      <dgm:spPr/>
    </dgm:pt>
    <dgm:pt modelId="{0440C4F6-4A7F-D94E-B39B-CCD04EB855F1}" type="pres">
      <dgm:prSet presAssocID="{970B0CA9-5B8F-2240-BAFF-33EC93D05C44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B332B-2E85-C64A-ABDE-FDED7A645DB6}" type="pres">
      <dgm:prSet presAssocID="{943292F6-F073-7442-B11C-8A75D9E86C87}" presName="sibTrans" presStyleCnt="0"/>
      <dgm:spPr/>
    </dgm:pt>
    <dgm:pt modelId="{1CEB78F6-DDE8-1946-B4F8-9ED649BF2562}" type="pres">
      <dgm:prSet presAssocID="{215AEA98-5A6E-C147-AAF1-AF0AA65DFDFB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C3D07-E498-7241-B8FE-5EA2BC73D89F}" type="pres">
      <dgm:prSet presAssocID="{8BE6BAC9-4033-9744-A587-BF900BAD9D65}" presName="sibTrans" presStyleCnt="0"/>
      <dgm:spPr/>
    </dgm:pt>
    <dgm:pt modelId="{6B5DEAA2-F5B6-F440-9956-25C1FC0325F6}" type="pres">
      <dgm:prSet presAssocID="{D0339196-143A-5D49-8222-DF48BD75DC4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FD3B0-289F-5443-99F6-9F3F2A9645FD}" type="pres">
      <dgm:prSet presAssocID="{1329784B-FB1D-184E-84BF-B3DE5BDEA2B6}" presName="sibTrans" presStyleCnt="0"/>
      <dgm:spPr/>
    </dgm:pt>
    <dgm:pt modelId="{16533E4D-5E06-9B42-83E3-6BB1A6DF740A}" type="pres">
      <dgm:prSet presAssocID="{9F4BD524-C0AD-7945-8C99-0CBEB24887C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4ACF-BF5F-AA45-B66D-062820B6380F}" type="pres">
      <dgm:prSet presAssocID="{8EA6A200-B290-854F-8739-E339A53D18B3}" presName="sibTrans" presStyleCnt="0"/>
      <dgm:spPr/>
    </dgm:pt>
    <dgm:pt modelId="{767C4255-9D4A-724B-A895-BD5CAF8BFB52}" type="pres">
      <dgm:prSet presAssocID="{384B3358-DF27-3C4D-B6B8-EF75E40F46E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3DDAC4-C57B-D244-8B2A-63C20FB1D3C0}" type="presOf" srcId="{215AEA98-5A6E-C147-AAF1-AF0AA65DFDFB}" destId="{1CEB78F6-DDE8-1946-B4F8-9ED649BF2562}" srcOrd="0" destOrd="0" presId="urn:microsoft.com/office/officeart/2005/8/layout/hProcess9"/>
    <dgm:cxn modelId="{509F58EF-B170-3F4B-A058-BCA140EC34B7}" srcId="{33EDF369-D5E9-BE49-875F-D0E8CE682F3A}" destId="{9F4BD524-C0AD-7945-8C99-0CBEB24887C3}" srcOrd="3" destOrd="0" parTransId="{6B381DAB-CBCC-7843-8379-CF5D61F2F3CC}" sibTransId="{8EA6A200-B290-854F-8739-E339A53D18B3}"/>
    <dgm:cxn modelId="{E0C85EFA-F320-7F45-924E-BE5587DC6D9B}" srcId="{33EDF369-D5E9-BE49-875F-D0E8CE682F3A}" destId="{215AEA98-5A6E-C147-AAF1-AF0AA65DFDFB}" srcOrd="1" destOrd="0" parTransId="{BC3964ED-3AE9-2D46-823D-4C88B9FFB349}" sibTransId="{8BE6BAC9-4033-9744-A587-BF900BAD9D65}"/>
    <dgm:cxn modelId="{E13A5248-3721-544B-8C69-9174DE2D5406}" srcId="{33EDF369-D5E9-BE49-875F-D0E8CE682F3A}" destId="{970B0CA9-5B8F-2240-BAFF-33EC93D05C44}" srcOrd="0" destOrd="0" parTransId="{154908C6-F394-B54B-AF7E-F6EA1B31E2E0}" sibTransId="{943292F6-F073-7442-B11C-8A75D9E86C87}"/>
    <dgm:cxn modelId="{777CE7CD-0EA1-974E-BD3A-A135B6198232}" srcId="{33EDF369-D5E9-BE49-875F-D0E8CE682F3A}" destId="{D0339196-143A-5D49-8222-DF48BD75DC4C}" srcOrd="2" destOrd="0" parTransId="{2032F579-6D8D-B841-AD47-048F76168E64}" sibTransId="{1329784B-FB1D-184E-84BF-B3DE5BDEA2B6}"/>
    <dgm:cxn modelId="{11B56C50-7638-C94E-804D-C559D932FF95}" srcId="{33EDF369-D5E9-BE49-875F-D0E8CE682F3A}" destId="{384B3358-DF27-3C4D-B6B8-EF75E40F46E7}" srcOrd="4" destOrd="0" parTransId="{D8D18256-F0DB-8B44-9B2E-904CC1A93DF9}" sibTransId="{CAACA147-9201-6444-BD37-DFA02A74C623}"/>
    <dgm:cxn modelId="{AA958D2B-989E-CC4D-AC79-26F51211F579}" type="presOf" srcId="{970B0CA9-5B8F-2240-BAFF-33EC93D05C44}" destId="{0440C4F6-4A7F-D94E-B39B-CCD04EB855F1}" srcOrd="0" destOrd="0" presId="urn:microsoft.com/office/officeart/2005/8/layout/hProcess9"/>
    <dgm:cxn modelId="{D7EC2744-AA51-E04B-94F2-7685E0E41B5E}" type="presOf" srcId="{D0339196-143A-5D49-8222-DF48BD75DC4C}" destId="{6B5DEAA2-F5B6-F440-9956-25C1FC0325F6}" srcOrd="0" destOrd="0" presId="urn:microsoft.com/office/officeart/2005/8/layout/hProcess9"/>
    <dgm:cxn modelId="{7F83ECB6-F72B-3D45-A597-A18A6D2A42CA}" type="presOf" srcId="{33EDF369-D5E9-BE49-875F-D0E8CE682F3A}" destId="{F8067BCE-8EB9-DA4B-A9FB-989BCC07F658}" srcOrd="0" destOrd="0" presId="urn:microsoft.com/office/officeart/2005/8/layout/hProcess9"/>
    <dgm:cxn modelId="{ED986036-68C1-A146-A9FA-D4C7F2DAE7AF}" type="presOf" srcId="{384B3358-DF27-3C4D-B6B8-EF75E40F46E7}" destId="{767C4255-9D4A-724B-A895-BD5CAF8BFB52}" srcOrd="0" destOrd="0" presId="urn:microsoft.com/office/officeart/2005/8/layout/hProcess9"/>
    <dgm:cxn modelId="{692DFD00-6674-7D4C-BAB3-CC211D6EF9D1}" type="presOf" srcId="{9F4BD524-C0AD-7945-8C99-0CBEB24887C3}" destId="{16533E4D-5E06-9B42-83E3-6BB1A6DF740A}" srcOrd="0" destOrd="0" presId="urn:microsoft.com/office/officeart/2005/8/layout/hProcess9"/>
    <dgm:cxn modelId="{A560FE20-045B-B840-B52B-36411E9D8B11}" type="presParOf" srcId="{F8067BCE-8EB9-DA4B-A9FB-989BCC07F658}" destId="{DC424E20-5F1C-9444-8432-3CC59A265413}" srcOrd="0" destOrd="0" presId="urn:microsoft.com/office/officeart/2005/8/layout/hProcess9"/>
    <dgm:cxn modelId="{D642AE1F-0A35-1742-B5C6-9AEFF872FE06}" type="presParOf" srcId="{F8067BCE-8EB9-DA4B-A9FB-989BCC07F658}" destId="{B3F82B5C-7B56-5E4A-9831-113436E9EDB9}" srcOrd="1" destOrd="0" presId="urn:microsoft.com/office/officeart/2005/8/layout/hProcess9"/>
    <dgm:cxn modelId="{0D944E73-38BA-9649-BBE7-10382E6463D6}" type="presParOf" srcId="{B3F82B5C-7B56-5E4A-9831-113436E9EDB9}" destId="{0440C4F6-4A7F-D94E-B39B-CCD04EB855F1}" srcOrd="0" destOrd="0" presId="urn:microsoft.com/office/officeart/2005/8/layout/hProcess9"/>
    <dgm:cxn modelId="{F6650B46-F18E-EA4C-AF6A-D84BD4074DBB}" type="presParOf" srcId="{B3F82B5C-7B56-5E4A-9831-113436E9EDB9}" destId="{B3EB332B-2E85-C64A-ABDE-FDED7A645DB6}" srcOrd="1" destOrd="0" presId="urn:microsoft.com/office/officeart/2005/8/layout/hProcess9"/>
    <dgm:cxn modelId="{FEE08378-FE04-2C4F-8B11-27B55992D159}" type="presParOf" srcId="{B3F82B5C-7B56-5E4A-9831-113436E9EDB9}" destId="{1CEB78F6-DDE8-1946-B4F8-9ED649BF2562}" srcOrd="2" destOrd="0" presId="urn:microsoft.com/office/officeart/2005/8/layout/hProcess9"/>
    <dgm:cxn modelId="{14551391-E0C6-504E-8897-B73FC56C84DB}" type="presParOf" srcId="{B3F82B5C-7B56-5E4A-9831-113436E9EDB9}" destId="{0E7C3D07-E498-7241-B8FE-5EA2BC73D89F}" srcOrd="3" destOrd="0" presId="urn:microsoft.com/office/officeart/2005/8/layout/hProcess9"/>
    <dgm:cxn modelId="{3229C531-E780-CA4D-BCDB-888A61E900E8}" type="presParOf" srcId="{B3F82B5C-7B56-5E4A-9831-113436E9EDB9}" destId="{6B5DEAA2-F5B6-F440-9956-25C1FC0325F6}" srcOrd="4" destOrd="0" presId="urn:microsoft.com/office/officeart/2005/8/layout/hProcess9"/>
    <dgm:cxn modelId="{3310C8F9-3B57-CB40-A0A4-C099350C55C2}" type="presParOf" srcId="{B3F82B5C-7B56-5E4A-9831-113436E9EDB9}" destId="{B96FD3B0-289F-5443-99F6-9F3F2A9645FD}" srcOrd="5" destOrd="0" presId="urn:microsoft.com/office/officeart/2005/8/layout/hProcess9"/>
    <dgm:cxn modelId="{A9CE3874-72EB-4841-9121-2E6503518076}" type="presParOf" srcId="{B3F82B5C-7B56-5E4A-9831-113436E9EDB9}" destId="{16533E4D-5E06-9B42-83E3-6BB1A6DF740A}" srcOrd="6" destOrd="0" presId="urn:microsoft.com/office/officeart/2005/8/layout/hProcess9"/>
    <dgm:cxn modelId="{F8C344B5-0435-5746-851B-A17834893D1F}" type="presParOf" srcId="{B3F82B5C-7B56-5E4A-9831-113436E9EDB9}" destId="{2AA64ACF-BF5F-AA45-B66D-062820B6380F}" srcOrd="7" destOrd="0" presId="urn:microsoft.com/office/officeart/2005/8/layout/hProcess9"/>
    <dgm:cxn modelId="{1C3DCF96-CA29-C547-AA8C-9F71F20AFC9F}" type="presParOf" srcId="{B3F82B5C-7B56-5E4A-9831-113436E9EDB9}" destId="{767C4255-9D4A-724B-A895-BD5CAF8BFB52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5357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sp:txBody>
      <dsp:txXfrm>
        <a:off x="94282" y="1455146"/>
        <a:ext cx="2164704" cy="1643778"/>
      </dsp:txXfrm>
    </dsp:sp>
    <dsp:sp modelId="{1CEB78F6-DDE8-1946-B4F8-9ED649BF2562}">
      <dsp:nvSpPr>
        <dsp:cNvPr id="0" name=""/>
        <dsp:cNvSpPr/>
      </dsp:nvSpPr>
      <dsp:spPr>
        <a:xfrm>
          <a:off x="2465040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State gaps identified and supported by BBFI 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2553965" y="1455146"/>
        <a:ext cx="2164704" cy="1643778"/>
      </dsp:txXfrm>
    </dsp:sp>
    <dsp:sp modelId="{6B5DEAA2-F5B6-F440-9956-25C1FC0325F6}">
      <dsp:nvSpPr>
        <dsp:cNvPr id="0" name=""/>
        <dsp:cNvSpPr/>
      </dsp:nvSpPr>
      <dsp:spPr>
        <a:xfrm>
          <a:off x="4924722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priority </a:t>
          </a:r>
          <a:r>
            <a:rPr lang="en-US" sz="2200" b="0" i="0" kern="120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5013647" y="1455146"/>
        <a:ext cx="2164704" cy="1643778"/>
      </dsp:txXfrm>
    </dsp:sp>
    <dsp:sp modelId="{16533E4D-5E06-9B42-83E3-6BB1A6DF740A}">
      <dsp:nvSpPr>
        <dsp:cNvPr id="0" name=""/>
        <dsp:cNvSpPr/>
      </dsp:nvSpPr>
      <dsp:spPr>
        <a:xfrm>
          <a:off x="7384405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case,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7473330" y="1455146"/>
        <a:ext cx="2164704" cy="1643778"/>
      </dsp:txXfrm>
    </dsp:sp>
    <dsp:sp modelId="{767C4255-9D4A-724B-A895-BD5CAF8BFB52}">
      <dsp:nvSpPr>
        <dsp:cNvPr id="0" name=""/>
        <dsp:cNvSpPr/>
      </dsp:nvSpPr>
      <dsp:spPr>
        <a:xfrm>
          <a:off x="9844087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sp:txBody>
      <dsp:txXfrm>
        <a:off x="9933012" y="1455146"/>
        <a:ext cx="2164704" cy="1643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429375-C5A4-AC4B-8254-E89B31B4E567}">
      <dsp:nvSpPr>
        <dsp:cNvPr id="0" name=""/>
        <dsp:cNvSpPr/>
      </dsp:nvSpPr>
      <dsp:spPr>
        <a:xfrm>
          <a:off x="5357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sp:txBody>
      <dsp:txXfrm>
        <a:off x="94282" y="1455146"/>
        <a:ext cx="2164704" cy="1643778"/>
      </dsp:txXfrm>
    </dsp:sp>
    <dsp:sp modelId="{1CEB78F6-DDE8-1946-B4F8-9ED649BF2562}">
      <dsp:nvSpPr>
        <dsp:cNvPr id="0" name=""/>
        <dsp:cNvSpPr/>
      </dsp:nvSpPr>
      <dsp:spPr>
        <a:xfrm>
          <a:off x="2465040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2553965" y="1455146"/>
        <a:ext cx="2164704" cy="1643778"/>
      </dsp:txXfrm>
    </dsp:sp>
    <dsp:sp modelId="{6B5DEAA2-F5B6-F440-9956-25C1FC0325F6}">
      <dsp:nvSpPr>
        <dsp:cNvPr id="0" name=""/>
        <dsp:cNvSpPr/>
      </dsp:nvSpPr>
      <dsp:spPr>
        <a:xfrm>
          <a:off x="4924722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</a:t>
          </a:r>
          <a:r>
            <a:rPr lang="en-US" sz="2200" b="0" i="0" kern="120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priority recommen-dations 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5013647" y="1455146"/>
        <a:ext cx="2164704" cy="1643778"/>
      </dsp:txXfrm>
    </dsp:sp>
    <dsp:sp modelId="{16533E4D-5E06-9B42-83E3-6BB1A6DF740A}">
      <dsp:nvSpPr>
        <dsp:cNvPr id="0" name=""/>
        <dsp:cNvSpPr/>
      </dsp:nvSpPr>
      <dsp:spPr>
        <a:xfrm>
          <a:off x="7384405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7473330" y="1455146"/>
        <a:ext cx="2164704" cy="1643778"/>
      </dsp:txXfrm>
    </dsp:sp>
    <dsp:sp modelId="{767C4255-9D4A-724B-A895-BD5CAF8BFB52}">
      <dsp:nvSpPr>
        <dsp:cNvPr id="0" name=""/>
        <dsp:cNvSpPr/>
      </dsp:nvSpPr>
      <dsp:spPr>
        <a:xfrm>
          <a:off x="984408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9933012" y="1455146"/>
        <a:ext cx="2164704" cy="16437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3B84CB-A726-C747-B9A0-63D5AB62E52F}">
      <dsp:nvSpPr>
        <dsp:cNvPr id="0" name=""/>
        <dsp:cNvSpPr/>
      </dsp:nvSpPr>
      <dsp:spPr>
        <a:xfrm>
          <a:off x="535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sp:txBody>
      <dsp:txXfrm>
        <a:off x="94282" y="1455146"/>
        <a:ext cx="2164704" cy="1643778"/>
      </dsp:txXfrm>
    </dsp:sp>
    <dsp:sp modelId="{1CEB78F6-DDE8-1946-B4F8-9ED649BF2562}">
      <dsp:nvSpPr>
        <dsp:cNvPr id="0" name=""/>
        <dsp:cNvSpPr/>
      </dsp:nvSpPr>
      <dsp:spPr>
        <a:xfrm>
          <a:off x="2465040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2553965" y="1455146"/>
        <a:ext cx="2164704" cy="1643778"/>
      </dsp:txXfrm>
    </dsp:sp>
    <dsp:sp modelId="{6B5DEAA2-F5B6-F440-9956-25C1FC0325F6}">
      <dsp:nvSpPr>
        <dsp:cNvPr id="0" name=""/>
        <dsp:cNvSpPr/>
      </dsp:nvSpPr>
      <dsp:spPr>
        <a:xfrm>
          <a:off x="4924722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sz="2200" b="0" i="0" kern="120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5013647" y="1455146"/>
        <a:ext cx="2164704" cy="1643778"/>
      </dsp:txXfrm>
    </dsp:sp>
    <dsp:sp modelId="{16533E4D-5E06-9B42-83E3-6BB1A6DF740A}">
      <dsp:nvSpPr>
        <dsp:cNvPr id="0" name=""/>
        <dsp:cNvSpPr/>
      </dsp:nvSpPr>
      <dsp:spPr>
        <a:xfrm>
          <a:off x="7384405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7473330" y="1455146"/>
        <a:ext cx="2164704" cy="1643778"/>
      </dsp:txXfrm>
    </dsp:sp>
    <dsp:sp modelId="{767C4255-9D4A-724B-A895-BD5CAF8BFB52}">
      <dsp:nvSpPr>
        <dsp:cNvPr id="0" name=""/>
        <dsp:cNvSpPr/>
      </dsp:nvSpPr>
      <dsp:spPr>
        <a:xfrm>
          <a:off x="984408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9933012" y="1455146"/>
        <a:ext cx="2164704" cy="1643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5A61A6-0367-224B-B27A-F3D57C0D8158}">
      <dsp:nvSpPr>
        <dsp:cNvPr id="0" name=""/>
        <dsp:cNvSpPr/>
      </dsp:nvSpPr>
      <dsp:spPr>
        <a:xfrm>
          <a:off x="535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sp:txBody>
      <dsp:txXfrm>
        <a:off x="94282" y="1455146"/>
        <a:ext cx="2164704" cy="1643778"/>
      </dsp:txXfrm>
    </dsp:sp>
    <dsp:sp modelId="{1CEB78F6-DDE8-1946-B4F8-9ED649BF2562}">
      <dsp:nvSpPr>
        <dsp:cNvPr id="0" name=""/>
        <dsp:cNvSpPr/>
      </dsp:nvSpPr>
      <dsp:spPr>
        <a:xfrm>
          <a:off x="2465040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2553965" y="1455146"/>
        <a:ext cx="2164704" cy="1643778"/>
      </dsp:txXfrm>
    </dsp:sp>
    <dsp:sp modelId="{6B5DEAA2-F5B6-F440-9956-25C1FC0325F6}">
      <dsp:nvSpPr>
        <dsp:cNvPr id="0" name=""/>
        <dsp:cNvSpPr/>
      </dsp:nvSpPr>
      <dsp:spPr>
        <a:xfrm>
          <a:off x="4924722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sz="2200" b="0" i="0" kern="120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5013647" y="1455146"/>
        <a:ext cx="2164704" cy="1643778"/>
      </dsp:txXfrm>
    </dsp:sp>
    <dsp:sp modelId="{16533E4D-5E06-9B42-83E3-6BB1A6DF740A}">
      <dsp:nvSpPr>
        <dsp:cNvPr id="0" name=""/>
        <dsp:cNvSpPr/>
      </dsp:nvSpPr>
      <dsp:spPr>
        <a:xfrm>
          <a:off x="7384405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7473330" y="1455146"/>
        <a:ext cx="2164704" cy="1643778"/>
      </dsp:txXfrm>
    </dsp:sp>
    <dsp:sp modelId="{767C4255-9D4A-724B-A895-BD5CAF8BFB52}">
      <dsp:nvSpPr>
        <dsp:cNvPr id="0" name=""/>
        <dsp:cNvSpPr/>
      </dsp:nvSpPr>
      <dsp:spPr>
        <a:xfrm>
          <a:off x="984408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sp:txBody>
      <dsp:txXfrm>
        <a:off x="9933012" y="1455146"/>
        <a:ext cx="2164704" cy="1643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F0A0D0-8090-6D45-AB6B-62D11E57E891}">
      <dsp:nvSpPr>
        <dsp:cNvPr id="0" name=""/>
        <dsp:cNvSpPr/>
      </dsp:nvSpPr>
      <dsp:spPr>
        <a:xfrm>
          <a:off x="535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sp:txBody>
      <dsp:txXfrm>
        <a:off x="94282" y="1455146"/>
        <a:ext cx="2164704" cy="1643778"/>
      </dsp:txXfrm>
    </dsp:sp>
    <dsp:sp modelId="{1CEB78F6-DDE8-1946-B4F8-9ED649BF2562}">
      <dsp:nvSpPr>
        <dsp:cNvPr id="0" name=""/>
        <dsp:cNvSpPr/>
      </dsp:nvSpPr>
      <dsp:spPr>
        <a:xfrm>
          <a:off x="2465040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2553965" y="1455146"/>
        <a:ext cx="2164704" cy="1643778"/>
      </dsp:txXfrm>
    </dsp:sp>
    <dsp:sp modelId="{6B5DEAA2-F5B6-F440-9956-25C1FC0325F6}">
      <dsp:nvSpPr>
        <dsp:cNvPr id="0" name=""/>
        <dsp:cNvSpPr/>
      </dsp:nvSpPr>
      <dsp:spPr>
        <a:xfrm>
          <a:off x="4924722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sz="2200" b="0" i="0" kern="120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5013647" y="1455146"/>
        <a:ext cx="2164704" cy="1643778"/>
      </dsp:txXfrm>
    </dsp:sp>
    <dsp:sp modelId="{16533E4D-5E06-9B42-83E3-6BB1A6DF740A}">
      <dsp:nvSpPr>
        <dsp:cNvPr id="0" name=""/>
        <dsp:cNvSpPr/>
      </dsp:nvSpPr>
      <dsp:spPr>
        <a:xfrm>
          <a:off x="7384405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7473330" y="1455146"/>
        <a:ext cx="2164704" cy="1643778"/>
      </dsp:txXfrm>
    </dsp:sp>
    <dsp:sp modelId="{767C4255-9D4A-724B-A895-BD5CAF8BFB52}">
      <dsp:nvSpPr>
        <dsp:cNvPr id="0" name=""/>
        <dsp:cNvSpPr/>
      </dsp:nvSpPr>
      <dsp:spPr>
        <a:xfrm>
          <a:off x="984408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sp:txBody>
      <dsp:txXfrm>
        <a:off x="9933012" y="1455146"/>
        <a:ext cx="2164704" cy="16437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24E20-5F1C-9444-8432-3CC59A265413}">
      <dsp:nvSpPr>
        <dsp:cNvPr id="0" name=""/>
        <dsp:cNvSpPr/>
      </dsp:nvSpPr>
      <dsp:spPr>
        <a:xfrm>
          <a:off x="914399" y="0"/>
          <a:ext cx="10363200" cy="45540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40C4F6-4A7F-D94E-B39B-CCD04EB855F1}">
      <dsp:nvSpPr>
        <dsp:cNvPr id="0" name=""/>
        <dsp:cNvSpPr/>
      </dsp:nvSpPr>
      <dsp:spPr>
        <a:xfrm>
          <a:off x="5357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1. Outline your policy brief</a:t>
          </a:r>
        </a:p>
      </dsp:txBody>
      <dsp:txXfrm>
        <a:off x="94282" y="1455146"/>
        <a:ext cx="2164704" cy="1643778"/>
      </dsp:txXfrm>
    </dsp:sp>
    <dsp:sp modelId="{1CEB78F6-DDE8-1946-B4F8-9ED649BF2562}">
      <dsp:nvSpPr>
        <dsp:cNvPr id="0" name=""/>
        <dsp:cNvSpPr/>
      </dsp:nvSpPr>
      <dsp:spPr>
        <a:xfrm>
          <a:off x="2465040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2. State gaps identified and supported by BBFI 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2553965" y="1455146"/>
        <a:ext cx="2164704" cy="1643778"/>
      </dsp:txXfrm>
    </dsp:sp>
    <dsp:sp modelId="{6B5DEAA2-F5B6-F440-9956-25C1FC0325F6}">
      <dsp:nvSpPr>
        <dsp:cNvPr id="0" name=""/>
        <dsp:cNvSpPr/>
      </dsp:nvSpPr>
      <dsp:spPr>
        <a:xfrm>
          <a:off x="4924722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3. State priority </a:t>
          </a:r>
          <a:r>
            <a:rPr lang="en-US" sz="2200" b="0" i="0" kern="1200" dirty="0" err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recommen-dations</a:t>
          </a: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5013647" y="1455146"/>
        <a:ext cx="2164704" cy="1643778"/>
      </dsp:txXfrm>
    </dsp:sp>
    <dsp:sp modelId="{16533E4D-5E06-9B42-83E3-6BB1A6DF740A}">
      <dsp:nvSpPr>
        <dsp:cNvPr id="0" name=""/>
        <dsp:cNvSpPr/>
      </dsp:nvSpPr>
      <dsp:spPr>
        <a:xfrm>
          <a:off x="7384405" y="1366221"/>
          <a:ext cx="2342554" cy="1821628"/>
        </a:xfrm>
        <a:prstGeom prst="roundRect">
          <a:avLst/>
        </a:prstGeom>
        <a:solidFill>
          <a:srgbClr val="B57BA8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4. Make your case, using proposed actions</a:t>
          </a:r>
          <a:endParaRPr lang="en-US" sz="2200" b="0" i="0" kern="1200" dirty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7473330" y="1455146"/>
        <a:ext cx="2164704" cy="1643778"/>
      </dsp:txXfrm>
    </dsp:sp>
    <dsp:sp modelId="{767C4255-9D4A-724B-A895-BD5CAF8BFB52}">
      <dsp:nvSpPr>
        <dsp:cNvPr id="0" name=""/>
        <dsp:cNvSpPr/>
      </dsp:nvSpPr>
      <dsp:spPr>
        <a:xfrm>
          <a:off x="9844087" y="1366221"/>
          <a:ext cx="2342554" cy="1821628"/>
        </a:xfrm>
        <a:prstGeom prst="roundRect">
          <a:avLst/>
        </a:prstGeom>
        <a:solidFill>
          <a:srgbClr val="B57B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rPr>
            <a:t>5. Discuss the impact</a:t>
          </a:r>
        </a:p>
      </dsp:txBody>
      <dsp:txXfrm>
        <a:off x="9933012" y="1455146"/>
        <a:ext cx="2164704" cy="1643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F5C73-F315-194A-A984-1B667223224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4F5E2-1892-7246-BC67-21CE6164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9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Now, we are going to move on and discuss how to write</a:t>
            </a:r>
            <a:r>
              <a:rPr lang="en-US" baseline="0" dirty="0"/>
              <a:t> a policy brief for use with BBF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2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recommend outlining your policy brief before thinking about how you want to organize the content in order to lay the foundation for the content you want to include; this will help ensure that 1) you are including only the most important information, and 2) that you are not forgetting any vital </a:t>
            </a:r>
            <a:r>
              <a:rPr lang="en-US" baseline="0" dirty="0" smtClean="0"/>
              <a:t>data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0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Now, when</a:t>
            </a:r>
            <a:r>
              <a:rPr lang="en-US" baseline="0" dirty="0"/>
              <a:t> beginning to write your policy brief, it might be helpful to also ask yourself the following questions [taken directly from the JHSPH resource]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</a:t>
            </a:r>
            <a:r>
              <a:rPr lang="en-US" baseline="0" dirty="0"/>
              <a:t> + </a:t>
            </a:r>
            <a:r>
              <a:rPr lang="en-US" dirty="0"/>
              <a:t>READ italicized</a:t>
            </a:r>
            <a:r>
              <a:rPr lang="en-US" baseline="0" dirty="0"/>
              <a:t> sentence]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Q1]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Q2]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Q2A]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Q2B]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Q3]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50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You might also consider these questions </a:t>
            </a:r>
            <a:r>
              <a:rPr lang="en-US" baseline="0" dirty="0"/>
              <a:t>[taken directly from the JHSPH resource]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 + READ italicized</a:t>
            </a:r>
            <a:r>
              <a:rPr lang="en-US" baseline="0" dirty="0"/>
              <a:t> sentence]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Q1]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Q2]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Q3]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Q4]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Q5]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Q6]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2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Now that you have outlined your policy brief</a:t>
            </a:r>
            <a:r>
              <a:rPr lang="en-US" baseline="0" dirty="0"/>
              <a:t>, </a:t>
            </a:r>
            <a:r>
              <a:rPr lang="en-US" dirty="0"/>
              <a:t>we then recommend </a:t>
            </a:r>
            <a:r>
              <a:rPr lang="en-US" dirty="0" smtClean="0"/>
              <a:t>stating gaps identified and supported by the BBFI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18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Step 2: Defining</a:t>
            </a:r>
            <a:r>
              <a:rPr lang="en-US" baseline="0" dirty="0"/>
              <a:t> the problem involves asking several important questions, including: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baseline="0" dirty="0"/>
              <a:t>1) What </a:t>
            </a:r>
            <a:r>
              <a:rPr lang="en-US" baseline="0" dirty="0" smtClean="0"/>
              <a:t>are the gaps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[CLICK] </a:t>
            </a:r>
            <a:r>
              <a:rPr lang="en-US" baseline="0" dirty="0" smtClean="0"/>
              <a:t>2) Why are they important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[</a:t>
            </a:r>
            <a:r>
              <a:rPr lang="en-US" dirty="0"/>
              <a:t>CLICK] </a:t>
            </a:r>
            <a:r>
              <a:rPr lang="en-US" baseline="0" dirty="0"/>
              <a:t>3) Why now, and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baseline="0" dirty="0"/>
              <a:t>4) Who cares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For example, a</a:t>
            </a:r>
            <a:r>
              <a:rPr lang="en-US" baseline="0" dirty="0"/>
              <a:t> </a:t>
            </a:r>
            <a:r>
              <a:rPr lang="en-US" baseline="0" dirty="0" smtClean="0"/>
              <a:t>gap </a:t>
            </a:r>
            <a:r>
              <a:rPr lang="en-US" baseline="0" dirty="0"/>
              <a:t>outlined in an existing BBF policy brief is that of </a:t>
            </a:r>
            <a:r>
              <a:rPr lang="en-US" dirty="0"/>
              <a:t>suboptimal breastfeeding</a:t>
            </a:r>
            <a:r>
              <a:rPr lang="en-US" baseline="0" dirty="0"/>
              <a:t> practices/outcomes, a problem that many </a:t>
            </a:r>
            <a:r>
              <a:rPr lang="en-US" baseline="0" dirty="0" smtClean="0"/>
              <a:t>priority recommendations </a:t>
            </a:r>
            <a:r>
              <a:rPr lang="en-US" baseline="0" dirty="0"/>
              <a:t>could help solve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Third,</a:t>
            </a:r>
            <a:r>
              <a:rPr lang="en-US" baseline="0" dirty="0"/>
              <a:t> we recommend stating the </a:t>
            </a:r>
            <a:r>
              <a:rPr lang="en-US" baseline="0" dirty="0" smtClean="0"/>
              <a:t>prioritized recommendation using proposed 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11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Step 3: State the policy involves: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[CLICK]:</a:t>
            </a:r>
            <a:r>
              <a:rPr lang="en-US" baseline="0" dirty="0"/>
              <a:t> Identifying 1-3 specific proposed actions to address the problem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For</a:t>
            </a:r>
            <a:r>
              <a:rPr lang="en-US" baseline="0" dirty="0"/>
              <a:t> e</a:t>
            </a:r>
            <a:r>
              <a:rPr lang="en-US" dirty="0"/>
              <a:t>xample: </a:t>
            </a:r>
            <a:r>
              <a:rPr lang="en-US" baseline="0" dirty="0"/>
              <a:t>the International Code of Marketing of Breastmilk Substitutes - or the Code – is an example of a policy intended to protect children and mothers from harmful marketing practices that encourage mothers to purchase and offer breastmilk substitutes, like infant formula, to their babies and young </a:t>
            </a:r>
            <a:r>
              <a:rPr lang="en-US" baseline="0" dirty="0" smtClean="0"/>
              <a:t>children; a proposed action could be strengthening the Code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Identifying specific ways to strengthen the Code would enhance the policy brief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8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To</a:t>
            </a:r>
            <a:r>
              <a:rPr lang="en-US" baseline="0" dirty="0" smtClean="0"/>
              <a:t> elaborate on developing proposed actions - e</a:t>
            </a:r>
            <a:r>
              <a:rPr lang="en-US" dirty="0" smtClean="0"/>
              <a:t>arly </a:t>
            </a:r>
            <a:r>
              <a:rPr lang="en-US" dirty="0"/>
              <a:t>steps on reaching consensus on priority recommendations</a:t>
            </a:r>
            <a:r>
              <a:rPr lang="en-US" baseline="0" dirty="0"/>
              <a:t> and developing proposed actions</a:t>
            </a:r>
            <a:r>
              <a:rPr lang="en-US" dirty="0"/>
              <a:t> involve summarizing each prioritized recommendation’s BBF scores in terms of effectiveness, affordability, and feasibility;</a:t>
            </a:r>
            <a:r>
              <a:rPr lang="en-US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can be done based on final grade for each recommendation but also considering committee members’ discussion and consensus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each of these priority recommendations, using the template you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here,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proposed actions to move forward with implementing this recommendation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proposed actions will guide the dissemination and advocacy process of translating recommendations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action AND it also can be used to monitor progress over years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26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Step</a:t>
            </a:r>
            <a:r>
              <a:rPr lang="en-US" baseline="0" dirty="0"/>
              <a:t> 4, Making your </a:t>
            </a:r>
            <a:r>
              <a:rPr lang="en-US" baseline="0" dirty="0" smtClean="0"/>
              <a:t>case </a:t>
            </a:r>
            <a:r>
              <a:rPr lang="en-US" baseline="0" dirty="0"/>
              <a:t>involves showing why the recommended action on which you are basing your policy brief is valuable, drawing on evidence to support your claim or </a:t>
            </a:r>
            <a:r>
              <a:rPr lang="en-US" baseline="0" dirty="0" smtClean="0"/>
              <a:t>claims and using the proposed actions identified in Step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08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Step 4: Making your case involves: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displaying or describing relevant 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referring to other related</a:t>
            </a:r>
            <a:r>
              <a:rPr lang="en-US" baseline="0" dirty="0"/>
              <a:t> data sources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For</a:t>
            </a:r>
            <a:r>
              <a:rPr lang="en-US" baseline="0" dirty="0"/>
              <a:t> e</a:t>
            </a:r>
            <a:r>
              <a:rPr lang="en-US" dirty="0"/>
              <a:t>xample,</a:t>
            </a:r>
            <a:r>
              <a:rPr lang="en-US" baseline="0" dirty="0"/>
              <a:t> here is a graphic showing how </a:t>
            </a:r>
            <a:r>
              <a:rPr lang="en-US" dirty="0"/>
              <a:t>gaps between the current</a:t>
            </a:r>
            <a:r>
              <a:rPr lang="en-US" baseline="0" dirty="0"/>
              <a:t> status of Code implementation and the required steps to Code implementation can be filled in a given country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6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[CLICK] First,</a:t>
            </a:r>
            <a:r>
              <a:rPr lang="en-US" baseline="0" dirty="0"/>
              <a:t> we will delineate policy brief aims</a:t>
            </a:r>
            <a:r>
              <a:rPr lang="en-US" dirty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[CLICK] Next,</a:t>
            </a:r>
            <a:r>
              <a:rPr lang="en-US" baseline="0" dirty="0"/>
              <a:t> we will describe steps to writing a successful policy brief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[CLICK] Finally,</a:t>
            </a:r>
            <a:r>
              <a:rPr lang="en-US" baseline="0" dirty="0"/>
              <a:t> we will illustrate a couple of examples of policy brief writing exercises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27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Fifth,</a:t>
            </a:r>
            <a:r>
              <a:rPr lang="en-US" baseline="0" dirty="0"/>
              <a:t> Step 5: Discussing the impact involves demonstrating how the prioritized recommendation highlighted in the policy brief affects populations of interest, as well as any stakeholders who may be affected by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07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Step</a:t>
            </a:r>
            <a:r>
              <a:rPr lang="en-US" baseline="0" dirty="0"/>
              <a:t> 5: Discussing the impact involves: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Discussing the</a:t>
            </a:r>
            <a:r>
              <a:rPr lang="en-US" baseline="0" dirty="0"/>
              <a:t> implications of action + inaction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Considering</a:t>
            </a:r>
            <a:r>
              <a:rPr lang="en-US" baseline="0" dirty="0"/>
              <a:t> both intended + unintended consequences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For example, you might </a:t>
            </a:r>
            <a:r>
              <a:rPr lang="en-US" baseline="0" dirty="0"/>
              <a:t>consider equity, costs, and other important ideas when adopting policy recommendations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 2X] We would also like to highlight the inclusion of an example of implementation, which illustrates an evidence-based example of a country in which the recommended action has been implemented; for example, for the Code, we offer an example of Kenya's Breast Milk Substitutes Bill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9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We have provided an example of a policy brief and template that can be used, should your country be able to develop one or more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The </a:t>
            </a:r>
            <a:r>
              <a:rPr lang="en-US" baseline="0" dirty="0"/>
              <a:t>next section of this training series will focus on branding and design of your BBF briefs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4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As discussed, there are many different types of briefs</a:t>
            </a:r>
            <a:r>
              <a:rPr lang="en-US" baseline="0" dirty="0"/>
              <a:t> that communicate policy ideas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A policy brief of up to 4 pages [CLICK] can be used to disseminate prioritized recommendations to a potential audience of policymakers and journalists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These should be prepared between the 4</a:t>
            </a:r>
            <a:r>
              <a:rPr lang="en-US" baseline="30000" dirty="0"/>
              <a:t>th</a:t>
            </a:r>
            <a:r>
              <a:rPr lang="en-US" baseline="0" dirty="0"/>
              <a:t> and 5</a:t>
            </a:r>
            <a:r>
              <a:rPr lang="en-US" baseline="30000" dirty="0"/>
              <a:t>th</a:t>
            </a:r>
            <a:r>
              <a:rPr lang="en-US" baseline="0" dirty="0"/>
              <a:t> meetings to be presented to policymakers and other decision makers by the 5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r>
              <a:rPr lang="en-US" baseline="0" dirty="0" smtClean="0"/>
              <a:t>meeting as well as after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They should each focus on one prioritized recommendation developed throughout the 5-meeting process, although each BBF country’s needs and capacity should determine how many policy briefs – again, each one focusing on one prioritized recommendation – to develop and </a:t>
            </a:r>
            <a:r>
              <a:rPr lang="en-US" baseline="0" dirty="0" smtClean="0"/>
              <a:t>disseminate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This means that, if a country lacks the capacity the develop one or more policy briefs based on BBF prioritized recommendations, then the country can adopt other, less labor-intensive means of communicating policy ideas to policymakers and other decision makers; remember that the BBF team at Yale is available for assistance as needed</a:t>
            </a:r>
            <a:endParaRPr lang="en-US" baseline="0" dirty="0"/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Here, I again present the</a:t>
            </a:r>
            <a:r>
              <a:rPr lang="en-US" baseline="0" dirty="0"/>
              <a:t> same</a:t>
            </a:r>
            <a:r>
              <a:rPr lang="en-US" dirty="0"/>
              <a:t> timeline</a:t>
            </a:r>
            <a:r>
              <a:rPr lang="en-US" baseline="0" dirty="0"/>
              <a:t> you saw in the “Background” section of this training of recommended activities to complete during the BBF 5-meeting process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In terms of when throughout the BBF 5-meeting</a:t>
            </a:r>
            <a:r>
              <a:rPr lang="en-US" baseline="0" dirty="0"/>
              <a:t> p</a:t>
            </a:r>
            <a:r>
              <a:rPr lang="en-US" dirty="0"/>
              <a:t>rocess</a:t>
            </a:r>
            <a:r>
              <a:rPr lang="en-US" baseline="0" dirty="0"/>
              <a:t> the different forms of briefs should be developed and disseminated,</a:t>
            </a:r>
            <a:r>
              <a:rPr lang="en-US" dirty="0"/>
              <a:t> they</a:t>
            </a:r>
            <a:r>
              <a:rPr lang="en-US" baseline="0" dirty="0"/>
              <a:t> should each focus on one prioritized recommendation developed throughout the 5-meeting </a:t>
            </a:r>
            <a:r>
              <a:rPr lang="en-US" baseline="0" dirty="0" smtClean="0"/>
              <a:t>process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They </a:t>
            </a:r>
            <a:r>
              <a:rPr lang="en-US" baseline="0" dirty="0"/>
              <a:t>can be prepared throughout the 5-meeting process to be presented to policymakers and other decision makers between the 4</a:t>
            </a:r>
            <a:r>
              <a:rPr lang="en-US" baseline="30000" dirty="0"/>
              <a:t>th</a:t>
            </a:r>
            <a:r>
              <a:rPr lang="en-US" baseline="0" dirty="0"/>
              <a:t> and 5</a:t>
            </a:r>
            <a:r>
              <a:rPr lang="en-US" baseline="30000" dirty="0"/>
              <a:t>th</a:t>
            </a:r>
            <a:r>
              <a:rPr lang="en-US" baseline="0" dirty="0"/>
              <a:t> meeting as well as at, or during, the 5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r>
              <a:rPr lang="en-US" baseline="0" dirty="0" smtClean="0"/>
              <a:t>meeting and beyond </a:t>
            </a:r>
            <a:r>
              <a:rPr lang="en-US" baseline="0" dirty="0"/>
              <a:t>[CLICK]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50324-60D8-C546-A568-BB22B1EBF35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BBF Team decided to put on this training for the purpose of being used during policy dialogues, a tool, or dissemination strategy, used to guide policy development and improve contextualization and utilization of evidence in policymaking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dialogues are usually informed by policy briefs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5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briefs are intended to package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way that is accessible, relevant, easy to use, and applicable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start with the priority policy issue and often feature issues related to governance, financing and delivery, and implementation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example you see here is the BBF policy brief on the full implementation of the International Code of Marketing of Breastmilk Substitutes in Ghana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policy briefs can be developed for a variety of purposes in the context of BBF, a concept that I will describe on the following slides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 additional examples, please see BBF website)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7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Now, it is important to consider the following when developing your 4-page policy brief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 + READ BULLET 1</a:t>
            </a:r>
            <a:r>
              <a:rPr lang="en-US" baseline="0" dirty="0"/>
              <a:t>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 + READ BULLET 1</a:t>
            </a:r>
            <a:r>
              <a:rPr lang="en-US" baseline="0" dirty="0"/>
              <a:t>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 + READ BULLET 1</a:t>
            </a:r>
            <a:r>
              <a:rPr lang="en-US" baseline="0" dirty="0"/>
              <a:t>]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11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Adapted</a:t>
            </a:r>
            <a:r>
              <a:rPr lang="en-US" baseline="0" dirty="0"/>
              <a:t> from Wong and colleagues, th</a:t>
            </a:r>
            <a:r>
              <a:rPr lang="en-US" dirty="0"/>
              <a:t>ese are the</a:t>
            </a:r>
            <a:r>
              <a:rPr lang="en-US" baseline="0" dirty="0"/>
              <a:t> 5 steps involved in writing a policy </a:t>
            </a:r>
            <a:r>
              <a:rPr lang="en-US" baseline="0" dirty="0" smtClean="0"/>
              <a:t>brief; we have adapted these and tailored them to the BBF context. They are: 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/>
              <a:t>1. Outline your policy </a:t>
            </a:r>
            <a:r>
              <a:rPr lang="en-US" b="1" baseline="0" dirty="0" smtClean="0"/>
              <a:t>brief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i="0" baseline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2. </a:t>
            </a:r>
            <a:r>
              <a:rPr lang="en-US" b="1" i="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State gaps identified and supported by BBFI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/>
              <a:t>3</a:t>
            </a:r>
            <a:r>
              <a:rPr lang="en-US" b="1" baseline="0" dirty="0"/>
              <a:t>. State </a:t>
            </a:r>
            <a:r>
              <a:rPr lang="en-US" b="1" baseline="0" dirty="0" smtClean="0"/>
              <a:t>priority recommendations using proposed actions</a:t>
            </a:r>
            <a:endParaRPr lang="en-US" b="1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/>
              <a:t>4. Make your </a:t>
            </a:r>
            <a:r>
              <a:rPr lang="en-US" b="1" baseline="0" dirty="0" smtClean="0"/>
              <a:t>case, using proposed actions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/>
              <a:t>5</a:t>
            </a:r>
            <a:r>
              <a:rPr lang="en-US" b="1" baseline="0" dirty="0"/>
              <a:t>. Discuss the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10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First,</a:t>
            </a:r>
            <a:r>
              <a:rPr lang="en-US" baseline="0" dirty="0"/>
              <a:t> we recommend outlining your policy brief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3375437"/>
            <a:ext cx="6727497" cy="23515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35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1" y="3375437"/>
            <a:ext cx="6727497" cy="23515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62815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pe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3986" y="4869160"/>
            <a:ext cx="11152695" cy="1080120"/>
          </a:xfrm>
        </p:spPr>
        <p:txBody>
          <a:bodyPr anchor="b">
            <a:noAutofit/>
          </a:bodyPr>
          <a:lstStyle>
            <a:lvl1pPr algn="r">
              <a:defRPr sz="4062" b="1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>
              <a:defRPr sz="2215">
                <a:solidFill>
                  <a:schemeClr val="tx1"/>
                </a:solidFill>
              </a:defRPr>
            </a:lvl2pPr>
            <a:lvl3pPr>
              <a:defRPr sz="2215">
                <a:solidFill>
                  <a:schemeClr val="tx1"/>
                </a:solidFill>
              </a:defRPr>
            </a:lvl3pPr>
            <a:lvl4pPr>
              <a:defRPr sz="2215">
                <a:solidFill>
                  <a:schemeClr val="tx1"/>
                </a:solidFill>
              </a:defRPr>
            </a:lvl4pPr>
            <a:lvl5pPr>
              <a:defRPr sz="221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This is a test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3986" y="5891787"/>
            <a:ext cx="11152695" cy="536137"/>
          </a:xfrm>
        </p:spPr>
        <p:txBody>
          <a:bodyPr anchor="t">
            <a:noAutofit/>
          </a:bodyPr>
          <a:lstStyle>
            <a:lvl1pPr algn="r">
              <a:defRPr sz="1846" b="1" baseline="0">
                <a:solidFill>
                  <a:schemeClr val="tx1"/>
                </a:solidFill>
                <a:latin typeface="+mj-lt"/>
              </a:defRPr>
            </a:lvl1pPr>
            <a:lvl2pPr>
              <a:defRPr sz="2215">
                <a:solidFill>
                  <a:schemeClr val="tx1"/>
                </a:solidFill>
              </a:defRPr>
            </a:lvl2pPr>
            <a:lvl3pPr>
              <a:defRPr sz="2215">
                <a:solidFill>
                  <a:schemeClr val="tx1"/>
                </a:solidFill>
              </a:defRPr>
            </a:lvl3pPr>
            <a:lvl4pPr>
              <a:defRPr sz="2215">
                <a:solidFill>
                  <a:schemeClr val="tx1"/>
                </a:solidFill>
              </a:defRPr>
            </a:lvl4pPr>
            <a:lvl5pPr>
              <a:defRPr sz="221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And this is a test sub-title</a:t>
            </a:r>
          </a:p>
        </p:txBody>
      </p:sp>
      <p:pic>
        <p:nvPicPr>
          <p:cNvPr id="16" name="Afbeelding 3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" y="188640"/>
            <a:ext cx="636416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43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3764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>
            <a:lvl1pPr fontAlgn="t">
              <a:lnSpc>
                <a:spcPts val="4600"/>
              </a:lnSpc>
              <a:defRPr b="0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48486" cy="3997659"/>
          </a:xfrm>
        </p:spPr>
        <p:txBody>
          <a:bodyPr>
            <a:normAutofit/>
          </a:bodyPr>
          <a:lstStyle>
            <a:lvl1pPr marL="274320" indent="-274320">
              <a:spcAft>
                <a:spcPts val="600"/>
              </a:spcAft>
              <a:buClr>
                <a:srgbClr val="B57BA8"/>
              </a:buClr>
              <a:buFont typeface=".LucidaGrandeUI" charset="0"/>
              <a:buChar char="▸"/>
              <a:defRPr sz="3400" b="0" i="0">
                <a:latin typeface="Myriad Pro" charset="0"/>
                <a:ea typeface="Myriad Pro" charset="0"/>
                <a:cs typeface="Myriad Pro" charset="0"/>
              </a:defRPr>
            </a:lvl1pPr>
            <a:lvl2pPr marL="914400" indent="-274320">
              <a:spcAft>
                <a:spcPts val="600"/>
              </a:spcAft>
              <a:buClr>
                <a:srgbClr val="B57BA8"/>
              </a:buClr>
              <a:buSzPct val="100000"/>
              <a:buFont typeface=".AppleSystemUIFont" charset="-120"/>
              <a:buChar char="›"/>
              <a:defRPr sz="3400" b="0" i="0">
                <a:latin typeface="Myriad Pro" charset="0"/>
                <a:ea typeface="Myriad Pro" charset="0"/>
                <a:cs typeface="Myriad Pro" charset="0"/>
              </a:defRPr>
            </a:lvl2pPr>
            <a:lvl3pPr marL="1371600" indent="-274320">
              <a:spcAft>
                <a:spcPts val="600"/>
              </a:spcAft>
              <a:buClr>
                <a:srgbClr val="B57BA8"/>
              </a:buClr>
              <a:buSzPct val="100000"/>
              <a:buFont typeface="LucidaGrande" charset="0"/>
              <a:buChar char="»"/>
              <a:defRPr sz="3400" b="0" i="0">
                <a:latin typeface="Myriad Pro" charset="0"/>
                <a:ea typeface="Myriad Pro" charset="0"/>
                <a:cs typeface="Myriad Pro" charset="0"/>
              </a:defRPr>
            </a:lvl3pPr>
            <a:lvl4pPr marL="1828800" indent="-457200">
              <a:spcAft>
                <a:spcPts val="600"/>
              </a:spcAft>
              <a:buClr>
                <a:srgbClr val="B57BA8"/>
              </a:buClr>
              <a:buFont typeface="Wingdings" charset="2"/>
              <a:buChar char="§"/>
              <a:defRPr sz="3400" b="0" i="0">
                <a:latin typeface="Myriad Pro" charset="0"/>
                <a:ea typeface="Myriad Pro" charset="0"/>
                <a:cs typeface="Myriad Pro" charset="0"/>
              </a:defRPr>
            </a:lvl4pPr>
            <a:lvl5pPr marL="2286000" indent="-457200">
              <a:spcAft>
                <a:spcPts val="600"/>
              </a:spcAft>
              <a:buClr>
                <a:srgbClr val="B57BA8"/>
              </a:buClr>
              <a:buFont typeface="Wingdings" charset="2"/>
              <a:buChar char="§"/>
              <a:defRPr sz="3400" b="0" i="0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734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4935" y="6356350"/>
            <a:ext cx="80659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3410" y="6356350"/>
            <a:ext cx="9466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8A7405-1AA8-4841-9E07-C00D5D730E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597415" y="0"/>
            <a:ext cx="1594585" cy="1376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06224" y="3468460"/>
            <a:ext cx="7241948" cy="639083"/>
          </a:xfrm>
          <a:ln>
            <a:noFill/>
          </a:ln>
        </p:spPr>
        <p:txBody>
          <a:bodyPr/>
          <a:lstStyle>
            <a:lvl1pPr marL="0" indent="0">
              <a:buNone/>
              <a:defRPr sz="4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6224" y="4259490"/>
            <a:ext cx="7241948" cy="967028"/>
          </a:xfrm>
          <a:ln>
            <a:noFill/>
          </a:ln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224" y="6291491"/>
            <a:ext cx="4999490" cy="421368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11, 2017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0597415" y="0"/>
            <a:ext cx="1594585" cy="31282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13481" y="2055785"/>
            <a:ext cx="9694862" cy="639083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5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06224" y="3401084"/>
            <a:ext cx="7241948" cy="639083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224" y="6291491"/>
            <a:ext cx="4999490" cy="421368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11, 2017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6224" y="4192113"/>
            <a:ext cx="7241948" cy="967028"/>
          </a:xfrm>
          <a:ln>
            <a:noFill/>
          </a:ln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0597415" y="-1"/>
            <a:ext cx="1594585" cy="31185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9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2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6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1.xml"/><Relationship Id="rId6" Type="http://schemas.openxmlformats.org/officeDocument/2006/relationships/hyperlink" Target="NULL" TargetMode="External"/><Relationship Id="rId7" Type="http://schemas.openxmlformats.org/officeDocument/2006/relationships/image" Target="../media/image6.png"/><Relationship Id="rId1" Type="http://schemas.openxmlformats.org/officeDocument/2006/relationships/tags" Target="../tags/tag8.x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6" Type="http://schemas.openxmlformats.org/officeDocument/2006/relationships/hyperlink" Target="NULL" TargetMode="External"/><Relationship Id="rId7" Type="http://schemas.openxmlformats.org/officeDocument/2006/relationships/image" Target="../media/image6.png"/><Relationship Id="rId1" Type="http://schemas.openxmlformats.org/officeDocument/2006/relationships/tags" Target="../tags/tag9.xml"/><Relationship Id="rId2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6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1" Type="http://schemas.openxmlformats.org/officeDocument/2006/relationships/tags" Target="../tags/tag10.xml"/><Relationship Id="rId2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6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1" Type="http://schemas.openxmlformats.org/officeDocument/2006/relationships/tags" Target="../tags/tag11.xml"/><Relationship Id="rId2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6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image" Target="../media/image6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1" Type="http://schemas.openxmlformats.org/officeDocument/2006/relationships/tags" Target="../tags/tag12.xml"/><Relationship Id="rId2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diagramData" Target="../diagrams/data6.xml"/><Relationship Id="rId6" Type="http://schemas.openxmlformats.org/officeDocument/2006/relationships/diagramLayout" Target="../diagrams/layout6.xml"/><Relationship Id="rId7" Type="http://schemas.openxmlformats.org/officeDocument/2006/relationships/diagramQuickStyle" Target="../diagrams/quickStyle6.xml"/><Relationship Id="rId8" Type="http://schemas.openxmlformats.org/officeDocument/2006/relationships/diagramColors" Target="../diagrams/colors6.xml"/><Relationship Id="rId9" Type="http://schemas.microsoft.com/office/2007/relationships/diagramDrawing" Target="../diagrams/drawing6.xml"/><Relationship Id="rId10" Type="http://schemas.openxmlformats.org/officeDocument/2006/relationships/image" Target="../media/image6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6.png"/><Relationship Id="rId1" Type="http://schemas.openxmlformats.org/officeDocument/2006/relationships/tags" Target="../tags/tag13.xml"/><Relationship Id="rId2" Type="http://schemas.microsoft.com/office/2007/relationships/media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7.png"/><Relationship Id="rId7" Type="http://schemas.openxmlformats.org/officeDocument/2006/relationships/image" Target="../media/image16.png"/><Relationship Id="rId8" Type="http://schemas.openxmlformats.org/officeDocument/2006/relationships/image" Target="../media/image6.png"/><Relationship Id="rId1" Type="http://schemas.openxmlformats.org/officeDocument/2006/relationships/tags" Target="../tags/tag14.xml"/><Relationship Id="rId2" Type="http://schemas.microsoft.com/office/2007/relationships/media" Target="../media/media2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6.png"/><Relationship Id="rId1" Type="http://schemas.openxmlformats.org/officeDocument/2006/relationships/tags" Target="../tags/tag4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1" Type="http://schemas.openxmlformats.org/officeDocument/2006/relationships/tags" Target="../tags/tag5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6.png"/><Relationship Id="rId1" Type="http://schemas.openxmlformats.org/officeDocument/2006/relationships/tags" Target="../tags/tag6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hyperlink" Target="NULL" TargetMode="External"/><Relationship Id="rId7" Type="http://schemas.openxmlformats.org/officeDocument/2006/relationships/image" Target="../media/image6.png"/><Relationship Id="rId1" Type="http://schemas.openxmlformats.org/officeDocument/2006/relationships/tags" Target="../tags/tag7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6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6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08312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" y="22105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Part III. Policy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Brief</a:t>
            </a:r>
            <a:endParaRPr lang="en-US" sz="3600" b="1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0486273" y="6370639"/>
            <a:ext cx="94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50" y="3161126"/>
            <a:ext cx="3267700" cy="2682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F4B556-68B4-A84F-877D-84D29773683E}"/>
              </a:ext>
            </a:extLst>
          </p:cNvPr>
          <p:cNvSpPr txBox="1"/>
          <p:nvPr/>
        </p:nvSpPr>
        <p:spPr>
          <a:xfrm>
            <a:off x="320040" y="28795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Becoming Breastfeeding Friendly (BBF) </a:t>
            </a:r>
            <a:endParaRPr lang="en-US" sz="3600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Brief Development Guidance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4"/>
    </mc:Choice>
    <mc:Fallback>
      <p:transition spd="slow" advTm="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5664"/>
            <a:ext cx="10548486" cy="3997659"/>
          </a:xfrm>
        </p:spPr>
        <p:txBody>
          <a:bodyPr/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Step 1: Draft an outline of your policy brief before you develop content and consider </a:t>
            </a:r>
            <a:r>
              <a:rPr lang="en-US" b="1" dirty="0" smtClean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style</a:t>
            </a:r>
            <a:endParaRPr lang="en-US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6"/>
    </mc:Choice>
    <mc:Fallback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39" y="475828"/>
            <a:ext cx="9851378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Exercise A: Beginning Your Policy Brief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256" y="597162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Johns Hopkins Bloomberg School of Public Health. The Women’s and Children’s Health Policy Center. Writing Policy Briefs: A guide to Translating Science and Engaging Stakeholders. 2012. Available at: </a:t>
            </a:r>
            <a:r>
              <a:rPr lang="en-US" sz="1100" u="sng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  <a:hlinkClick r:id="rId6" invalidUrl="https://www.jhsph.edu/research/centers-and institutes/womens-and-childrens-health-policy-center/de/policy_brief/index.html"/>
              </a:rPr>
              <a:t>https://www.jhsph.edu/research/centers-and institutes/womens-and-childrens-health-policy-center/de/policy_brief/index.html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639" y="1649719"/>
            <a:ext cx="115772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445369"/>
                </a:solidFill>
                <a:latin typeface="+mj-lt"/>
              </a:rPr>
              <a:t>Use these questions to begin thinking about your policy brief’s purpose, audience, and contribution.</a:t>
            </a:r>
          </a:p>
          <a:p>
            <a:endParaRPr lang="en-US" sz="2400" i="1" dirty="0">
              <a:solidFill>
                <a:srgbClr val="445369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problem will your brief address?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Who is the audience?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i="1" dirty="0">
                <a:solidFill>
                  <a:srgbClr val="445369"/>
                </a:solidFill>
                <a:latin typeface="+mj-lt"/>
              </a:rPr>
              <a:t>Why is the problem important to them?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i="1" dirty="0">
                <a:solidFill>
                  <a:srgbClr val="445369"/>
                </a:solidFill>
                <a:latin typeface="+mj-lt"/>
              </a:rPr>
              <a:t>What do you know about the audience (e.g., technical knowledge, political or organizational culture or constraints, exposure to the issue, potential openness to the message)?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other policy or issue briefs already exist? How will your brief differ (e.g., different information, perspective, aim, or audience)?</a:t>
            </a:r>
            <a:endParaRPr lang="en-US" sz="2400" i="1" dirty="0">
              <a:solidFill>
                <a:srgbClr val="445369"/>
              </a:solidFill>
              <a:latin typeface="+mj-lt"/>
            </a:endParaRPr>
          </a:p>
          <a:p>
            <a:pPr marL="342900" indent="-342900">
              <a:buAutoNum type="arabicPeriod"/>
            </a:pPr>
            <a:endParaRPr lang="en-US" sz="2400" dirty="0">
              <a:solidFill>
                <a:srgbClr val="445369"/>
              </a:solidFill>
              <a:latin typeface="+mj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44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6"/>
    </mc:Choice>
    <mc:Fallback>
      <p:transition spd="slow" advTm="4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1" y="372168"/>
            <a:ext cx="10272929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Exercise B: Outlining Policy Brief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0481" y="608855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Johns Hopkins Bloomberg School of Public Health. The Women’s and Children’s Health Policy Center. Writing Policy Briefs: A guide to Translating Science and Engaging Stakeholders. 2012. Available at: </a:t>
            </a:r>
            <a:r>
              <a:rPr lang="en-US" sz="1100" u="sng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  <a:hlinkClick r:id="rId6" invalidUrl="https://www.jhsph.edu/research/centers-and institutes/womens-and-childrens-health-policy-center/de/policy_brief/index.html"/>
              </a:rPr>
              <a:t>https://www.jhsph.edu/research/centers-and institutes/womens-and-childrens-health-policy-center/de/policy_brief/index.html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140" y="1837510"/>
            <a:ext cx="11577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445369"/>
                </a:solidFill>
                <a:latin typeface="+mj-lt"/>
              </a:rPr>
              <a:t>Use these questions to lay out the framework and basic content of your policy brief.</a:t>
            </a:r>
          </a:p>
          <a:p>
            <a:endParaRPr lang="en-US" sz="2400" i="1" dirty="0">
              <a:solidFill>
                <a:srgbClr val="445369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is the aim of the policy brief? Write one or two sentences from which the rest of the brief will follow.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is the best hook for the audience?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background information does the audience need?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data are </a:t>
            </a:r>
            <a:r>
              <a:rPr lang="en-US" sz="2400" i="1" dirty="0">
                <a:solidFill>
                  <a:srgbClr val="445369"/>
                </a:solidFill>
                <a:latin typeface="+mj-lt"/>
              </a:rPr>
              <a:t>most important </a:t>
            </a:r>
            <a:r>
              <a:rPr lang="en-US" sz="2400" dirty="0">
                <a:solidFill>
                  <a:srgbClr val="445369"/>
                </a:solidFill>
                <a:latin typeface="+mj-lt"/>
              </a:rPr>
              <a:t>to include for </a:t>
            </a:r>
            <a:r>
              <a:rPr lang="en-US" sz="2400" i="1" dirty="0">
                <a:solidFill>
                  <a:srgbClr val="445369"/>
                </a:solidFill>
                <a:latin typeface="+mj-lt"/>
              </a:rPr>
              <a:t>your audience</a:t>
            </a:r>
            <a:r>
              <a:rPr lang="en-US" sz="2400" dirty="0">
                <a:solidFill>
                  <a:srgbClr val="445369"/>
                </a:solidFill>
                <a:latin typeface="+mj-lt"/>
              </a:rPr>
              <a:t>? How will you present the data so it best conveys its message (e.g., in text, bar graph, line graph)?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are the policy options (if appropriate to your topic/aim)?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445369"/>
                </a:solidFill>
                <a:latin typeface="+mj-lt"/>
              </a:rPr>
              <a:t>What recommendations will you make?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90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5"/>
    </mc:Choice>
    <mc:Fallback>
      <p:transition spd="slow" advTm="3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49171788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155171" y="61478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9"/>
    </mc:Choice>
    <mc:Fallback>
      <p:transition spd="slow" advTm="7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46" y="471008"/>
            <a:ext cx="9880088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278" y="1692425"/>
            <a:ext cx="4840637" cy="3997659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Step 2: </a:t>
            </a:r>
            <a:r>
              <a:rPr lang="en-US" b="1" dirty="0" smtClean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State gaps</a:t>
            </a:r>
            <a:endParaRPr lang="en-US" b="1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>
              <a:buClr>
                <a:srgbClr val="8397B0"/>
              </a:buClr>
              <a:buFont typeface="Arial" charset="0"/>
              <a:buChar char="•"/>
            </a:pPr>
            <a:endParaRPr lang="en-US" sz="18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What </a:t>
            </a:r>
            <a:r>
              <a:rPr lang="en-US" dirty="0" smtClean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are the gaps?</a:t>
            </a:r>
            <a:endParaRPr lang="en-US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endParaRPr lang="en-US" sz="18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Why </a:t>
            </a:r>
            <a:r>
              <a:rPr lang="en-US" dirty="0" smtClean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are they </a:t>
            </a:r>
            <a:r>
              <a:rPr lang="en-US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important?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endParaRPr lang="en-US" sz="19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Why now?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endParaRPr lang="en-US" sz="19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Who cares?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8546" y="61409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15" y="1808419"/>
            <a:ext cx="6110656" cy="3765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38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4"/>
    </mc:Choice>
    <mc:Fallback>
      <p:transition spd="slow" advTm="28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33618555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149629" y="61478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3"/>
    </mc:Choice>
    <mc:Fallback>
      <p:transition spd="slow" advTm="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444" y="471008"/>
            <a:ext cx="9864590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95" y="1692425"/>
            <a:ext cx="4428681" cy="3997659"/>
          </a:xfrm>
        </p:spPr>
        <p:txBody>
          <a:bodyPr>
            <a:normAutofit fontScale="92500"/>
          </a:bodyPr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Step 3: State the </a:t>
            </a:r>
            <a:r>
              <a:rPr lang="en-US" b="1" dirty="0" smtClean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priority recommendations</a:t>
            </a:r>
            <a:endParaRPr lang="en-US" b="1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>
              <a:buClr>
                <a:srgbClr val="8397B0"/>
              </a:buClr>
              <a:buFont typeface="Arial" charset="0"/>
              <a:buChar char="•"/>
            </a:pPr>
            <a:endParaRPr lang="en-US" sz="19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Identify 1-3 specific proposed actions to address the problem you identified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endParaRPr lang="en-US" sz="1900" dirty="0">
              <a:solidFill>
                <a:srgbClr val="8397B0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8546" y="617934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11" y="2719092"/>
            <a:ext cx="6691127" cy="1598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38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57"/>
    </mc:Choice>
    <mc:Fallback>
      <p:transition spd="slow" advTm="3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87" y="396057"/>
            <a:ext cx="10241123" cy="732154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j-lt"/>
              </a:rPr>
              <a:t>Reaching consensus on priority recommendations and develop</a:t>
            </a:r>
            <a:r>
              <a:rPr lang="en-US" sz="4000" dirty="0">
                <a:latin typeface="+mj-lt"/>
              </a:rPr>
              <a:t> </a:t>
            </a:r>
            <a:r>
              <a:rPr lang="en-US" sz="4000" b="1" dirty="0">
                <a:latin typeface="+mj-lt"/>
              </a:rPr>
              <a:t>proposed actions</a:t>
            </a:r>
            <a:endParaRPr lang="en-US" sz="4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58947"/>
              </p:ext>
            </p:extLst>
          </p:nvPr>
        </p:nvGraphicFramePr>
        <p:xfrm>
          <a:off x="547974" y="1933869"/>
          <a:ext cx="10979462" cy="3867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97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9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429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Priority Recommendation</a:t>
                      </a:r>
                    </a:p>
                  </a:txBody>
                  <a:tcPr>
                    <a:solidFill>
                      <a:srgbClr val="8397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Proposed Actions</a:t>
                      </a:r>
                    </a:p>
                  </a:txBody>
                  <a:tcPr>
                    <a:solidFill>
                      <a:srgbClr val="8397B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30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445369"/>
                          </a:solidFill>
                          <a:latin typeface="+mj-lt"/>
                        </a:rPr>
                        <a:t>Strengthen enforcement</a:t>
                      </a:r>
                      <a:r>
                        <a:rPr lang="en-US" baseline="0" dirty="0">
                          <a:solidFill>
                            <a:srgbClr val="445369"/>
                          </a:solidFill>
                          <a:latin typeface="+mj-lt"/>
                        </a:rPr>
                        <a:t> of Code of Marketing of Breast Milk Substitutes within 5 years.</a:t>
                      </a:r>
                      <a:endParaRPr lang="en-US" dirty="0">
                        <a:solidFill>
                          <a:srgbClr val="445369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397B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rgbClr val="445369"/>
                          </a:solidFill>
                          <a:latin typeface="+mj-lt"/>
                        </a:rPr>
                        <a:t>Develop a budget line for monitoring and</a:t>
                      </a:r>
                      <a:r>
                        <a:rPr lang="en-US" baseline="0" dirty="0">
                          <a:solidFill>
                            <a:srgbClr val="445369"/>
                          </a:solidFill>
                          <a:latin typeface="+mj-lt"/>
                        </a:rPr>
                        <a:t> enforcement of the national law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>
                          <a:solidFill>
                            <a:srgbClr val="445369"/>
                          </a:solidFill>
                          <a:latin typeface="+mj-lt"/>
                        </a:rPr>
                        <a:t>Develop a monitoring system at national and local levels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>
                          <a:solidFill>
                            <a:srgbClr val="445369"/>
                          </a:solidFill>
                          <a:latin typeface="+mj-lt"/>
                        </a:rPr>
                        <a:t>Develop a penalties system in accordance with severity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>
                          <a:solidFill>
                            <a:srgbClr val="445369"/>
                          </a:solidFill>
                          <a:latin typeface="+mj-lt"/>
                        </a:rPr>
                        <a:t>Develop and define multi-sectoral enforcement strategies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>
                          <a:solidFill>
                            <a:srgbClr val="445369"/>
                          </a:solidFill>
                          <a:latin typeface="+mj-lt"/>
                        </a:rPr>
                        <a:t>Educate health professionals about the law and code violations</a:t>
                      </a:r>
                      <a:endParaRPr lang="en-US" dirty="0">
                        <a:solidFill>
                          <a:srgbClr val="445369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8397B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7974" y="1471625"/>
            <a:ext cx="1036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5369"/>
                </a:solidFill>
                <a:latin typeface="+mj-lt"/>
              </a:rPr>
              <a:t>For each top priority recommendation, develop proposed actions as a committee with consensus.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41"/>
    </mc:Choice>
    <mc:Fallback>
      <p:transition spd="slow" advTm="40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3132059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155171" y="61478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75"/>
    </mc:Choice>
    <mc:Fallback>
      <p:transition spd="slow" advTm="1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46" y="471008"/>
            <a:ext cx="9880088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83" y="1772348"/>
            <a:ext cx="3239146" cy="3997659"/>
          </a:xfrm>
        </p:spPr>
        <p:txBody>
          <a:bodyPr>
            <a:noAutofit/>
          </a:bodyPr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sz="2400" b="1" dirty="0">
                <a:solidFill>
                  <a:srgbClr val="8397B0"/>
                </a:solidFill>
                <a:latin typeface="Calibri Light" charset="0"/>
                <a:ea typeface="Calibri Light" charset="0"/>
                <a:cs typeface="Calibri Light" charset="0"/>
              </a:rPr>
              <a:t>Step 4: Make your case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8397B0"/>
                </a:solidFill>
                <a:latin typeface="Calibri Light" charset="0"/>
                <a:ea typeface="Calibri Light" charset="0"/>
                <a:cs typeface="Calibri Light" charset="0"/>
              </a:rPr>
              <a:t>Display or describe relevant data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8397B0"/>
                </a:solidFill>
                <a:latin typeface="Calibri Light" charset="0"/>
                <a:ea typeface="Calibri Light" charset="0"/>
                <a:cs typeface="Calibri Light" charset="0"/>
              </a:rPr>
              <a:t>Refer to other related data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983" y="61409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29" y="1852270"/>
            <a:ext cx="8595434" cy="3837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43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0"/>
    </mc:Choice>
    <mc:Fallback>
      <p:transition spd="slow" advTm="2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  <a:ea typeface="Calibri Light" charset="0"/>
                <a:cs typeface="Calibri Light" charset="0"/>
              </a:rPr>
              <a:t>Objectives</a:t>
            </a:r>
            <a:endParaRPr lang="en-US" b="1" dirty="0"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4"/>
          <p:cNvSpPr txBox="1">
            <a:spLocks noGrp="1"/>
          </p:cNvSpPr>
          <p:nvPr>
            <p:ph idx="1"/>
          </p:nvPr>
        </p:nvSpPr>
        <p:spPr>
          <a:xfrm>
            <a:off x="838200" y="2344847"/>
            <a:ext cx="10548486" cy="199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8397B0"/>
              </a:buClr>
              <a:buAutoNum type="arabicPeriod"/>
            </a:pPr>
            <a:r>
              <a:rPr lang="en-US" sz="36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Delineate policy brief aims</a:t>
            </a:r>
          </a:p>
          <a:p>
            <a:pPr marL="514350" indent="-514350">
              <a:buClr>
                <a:srgbClr val="8397B0"/>
              </a:buClr>
              <a:buAutoNum type="arabicPeriod"/>
            </a:pPr>
            <a:r>
              <a:rPr lang="en-US" sz="36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Describe steps to policy brief writing</a:t>
            </a:r>
          </a:p>
          <a:p>
            <a:pPr marL="514350" indent="-514350">
              <a:buClr>
                <a:srgbClr val="8397B0"/>
              </a:buClr>
              <a:buAutoNum type="arabicPeriod"/>
            </a:pPr>
            <a:r>
              <a:rPr lang="en-US" sz="36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Illustrate examples of policy brief writing exercises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91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9"/>
    </mc:Choice>
    <mc:Fallback>
      <p:transition spd="slow" advTm="1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39381594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171796" y="61478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5"/>
    </mc:Choice>
    <mc:Fallback>
      <p:transition spd="slow" advTm="1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441" y="471008"/>
            <a:ext cx="9833593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Steps to Policy Brief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9939"/>
            <a:ext cx="3822492" cy="3997659"/>
          </a:xfrm>
        </p:spPr>
        <p:txBody>
          <a:bodyPr>
            <a:normAutofit/>
          </a:bodyPr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sz="24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Step 5: Discuss the impact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Discuss implications of both action and  inaction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Consider intended and unintended consequences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9506" y="618723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1454546"/>
            <a:ext cx="4766028" cy="4481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2367150"/>
            <a:ext cx="7442200" cy="3568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02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49"/>
    </mc:Choice>
    <mc:Fallback>
      <p:transition spd="slow" advTm="4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CAB50A-5993-2D4F-A40F-9058DEFD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Policy Brief Example &amp;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076AB2-6ACA-584E-BA71-8D4633E9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9DD0B5A-FBF2-334D-B832-FF1958DFC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98" y="1377805"/>
            <a:ext cx="3564620" cy="4635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48ECFD2-3491-1840-8306-5074E20AC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246" y="1377806"/>
            <a:ext cx="3582198" cy="4635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57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5"/>
    </mc:Choice>
    <mc:Fallback>
      <p:transition spd="slow" advTm="16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Key Aspects of Different Briefs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930" y="61409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 </a:t>
            </a:r>
            <a:endParaRPr lang="en-US" sz="1100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57714"/>
              </p:ext>
            </p:extLst>
          </p:nvPr>
        </p:nvGraphicFramePr>
        <p:xfrm>
          <a:off x="104928" y="1375715"/>
          <a:ext cx="11968572" cy="449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7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8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46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47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947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9947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9452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Type of brief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Length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Aim</a:t>
                      </a:r>
                    </a:p>
                  </a:txBody>
                  <a:tcPr marL="90446" marR="90446" marT="45223" marB="45223">
                    <a:solidFill>
                      <a:srgbClr val="8397B0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Potential audience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When</a:t>
                      </a:r>
                      <a:r>
                        <a:rPr lang="en-US" sz="1800" b="1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to prepare?</a:t>
                      </a:r>
                      <a:endParaRPr lang="en-US" sz="1800" b="1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When to use?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Policy 1-pager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up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to 2 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pages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Engage 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stakeholders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Stakeholders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Between 1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and 2nd meeting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Throughout the 5-meeting</a:t>
                      </a:r>
                      <a:r>
                        <a:rPr lang="en-US" sz="1600" b="0" i="0" baseline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process and beyond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Infograph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1 page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Disseminate policy recommendations and summarize all policy evidence</a:t>
                      </a: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Stakeholders;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g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eneral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public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  <a:p>
                      <a:pPr algn="ctr"/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Between 4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and 5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meetings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By 5</a:t>
                      </a:r>
                      <a:r>
                        <a:rPr lang="en-US" sz="1600" b="0" i="0" baseline="3000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 and beyond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Policy brief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up to 4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pages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Disseminate prioritized recommendations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Policymakers, journalists, senior advisers to policymakers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Between 4</a:t>
                      </a:r>
                      <a:r>
                        <a:rPr lang="en-US" sz="1600" b="0" i="0" baseline="3000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and 5</a:t>
                      </a:r>
                      <a:r>
                        <a:rPr lang="en-US" sz="1600" b="0" i="0" baseline="3000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meetings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By 5</a:t>
                      </a:r>
                      <a:r>
                        <a:rPr lang="en-US" sz="1600" b="0" i="0" baseline="3000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 and beyond</a:t>
                      </a:r>
                    </a:p>
                    <a:p>
                      <a:pPr algn="ctr"/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Frame 9"/>
          <p:cNvSpPr/>
          <p:nvPr/>
        </p:nvSpPr>
        <p:spPr>
          <a:xfrm>
            <a:off x="0" y="4574189"/>
            <a:ext cx="12192000" cy="1324623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17"/>
    </mc:Choice>
    <mc:Fallback>
      <p:transition spd="slow" advTm="5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lowchart: Process 347"/>
          <p:cNvSpPr/>
          <p:nvPr/>
        </p:nvSpPr>
        <p:spPr bwMode="auto">
          <a:xfrm>
            <a:off x="3998214" y="1570421"/>
            <a:ext cx="1868106" cy="565521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385" b="1" kern="0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613495" y="4136234"/>
            <a:ext cx="10597612" cy="407874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846" kern="0" dirty="0">
              <a:solidFill>
                <a:srgbClr val="0094C8"/>
              </a:solidFill>
              <a:latin typeface="Arial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2448288" y="1934045"/>
            <a:ext cx="42202" cy="4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846" dirty="0">
              <a:solidFill>
                <a:srgbClr val="0094C8"/>
              </a:solidFill>
              <a:latin typeface="Arial" charset="0"/>
            </a:endParaRPr>
          </a:p>
        </p:txBody>
      </p:sp>
      <p:sp>
        <p:nvSpPr>
          <p:cNvPr id="105" name="Flowchart: Process 278"/>
          <p:cNvSpPr/>
          <p:nvPr/>
        </p:nvSpPr>
        <p:spPr bwMode="auto">
          <a:xfrm>
            <a:off x="2563267" y="2929338"/>
            <a:ext cx="844062" cy="565521"/>
          </a:xfrm>
          <a:prstGeom prst="flowChartProcess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0094C8"/>
              </a:solidFill>
              <a:latin typeface="Calibri"/>
            </a:endParaRPr>
          </a:p>
        </p:txBody>
      </p:sp>
      <p:sp>
        <p:nvSpPr>
          <p:cNvPr id="106" name="Flowchart: Process 347"/>
          <p:cNvSpPr/>
          <p:nvPr/>
        </p:nvSpPr>
        <p:spPr bwMode="auto">
          <a:xfrm>
            <a:off x="3998214" y="1570421"/>
            <a:ext cx="1868106" cy="565521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385" b="1" kern="0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07" name="Estrella de 5 puntas 83"/>
          <p:cNvSpPr/>
          <p:nvPr/>
        </p:nvSpPr>
        <p:spPr bwMode="auto">
          <a:xfrm>
            <a:off x="8173133" y="2865877"/>
            <a:ext cx="332345" cy="297611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846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8" name="Flowchart: Process 325"/>
          <p:cNvSpPr/>
          <p:nvPr/>
        </p:nvSpPr>
        <p:spPr bwMode="auto">
          <a:xfrm>
            <a:off x="4449183" y="4772380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5th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109" name="Bent Arrow 108"/>
          <p:cNvSpPr/>
          <p:nvPr/>
        </p:nvSpPr>
        <p:spPr bwMode="auto">
          <a:xfrm>
            <a:off x="3909891" y="2370678"/>
            <a:ext cx="411920" cy="1748143"/>
          </a:xfrm>
          <a:prstGeom prst="bentArrow">
            <a:avLst>
              <a:gd name="adj1" fmla="val 25000"/>
              <a:gd name="adj2" fmla="val 18345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8397B0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8397B0"/>
              </a:solidFill>
              <a:latin typeface="Calibri"/>
            </a:endParaRPr>
          </a:p>
        </p:txBody>
      </p:sp>
      <p:sp>
        <p:nvSpPr>
          <p:cNvPr id="110" name="CuadroTexto 88"/>
          <p:cNvSpPr txBox="1"/>
          <p:nvPr/>
        </p:nvSpPr>
        <p:spPr>
          <a:xfrm>
            <a:off x="751803" y="2276392"/>
            <a:ext cx="265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57BA8"/>
                </a:solidFill>
                <a:latin typeface="+mj-lt"/>
              </a:rPr>
              <a:t>1-pager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111" name="Bent Arrow 110"/>
          <p:cNvSpPr/>
          <p:nvPr/>
        </p:nvSpPr>
        <p:spPr bwMode="auto">
          <a:xfrm>
            <a:off x="1017765" y="2378675"/>
            <a:ext cx="440334" cy="1744383"/>
          </a:xfrm>
          <a:prstGeom prst="bentArrow">
            <a:avLst>
              <a:gd name="adj1" fmla="val 25000"/>
              <a:gd name="adj2" fmla="val 18345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8397B0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8397B0"/>
              </a:solidFill>
              <a:latin typeface="Calibri"/>
            </a:endParaRPr>
          </a:p>
        </p:txBody>
      </p:sp>
      <p:sp>
        <p:nvSpPr>
          <p:cNvPr id="112" name="CuadroTexto 88"/>
          <p:cNvSpPr txBox="1"/>
          <p:nvPr/>
        </p:nvSpPr>
        <p:spPr>
          <a:xfrm>
            <a:off x="9263277" y="2676079"/>
            <a:ext cx="265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B57BA8"/>
                </a:solidFill>
                <a:latin typeface="+mj-lt"/>
              </a:rPr>
              <a:t>Dissemination strategies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113" name="Flowchart: Process 325"/>
          <p:cNvSpPr/>
          <p:nvPr/>
        </p:nvSpPr>
        <p:spPr bwMode="auto">
          <a:xfrm>
            <a:off x="3245380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4th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cxnSp>
        <p:nvCxnSpPr>
          <p:cNvPr id="116" name="Straight Arrow Connector 115"/>
          <p:cNvCxnSpPr/>
          <p:nvPr/>
        </p:nvCxnSpPr>
        <p:spPr>
          <a:xfrm flipV="1">
            <a:off x="5866320" y="5055140"/>
            <a:ext cx="5079184" cy="1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lowchart: Process 325"/>
          <p:cNvSpPr/>
          <p:nvPr/>
        </p:nvSpPr>
        <p:spPr bwMode="auto">
          <a:xfrm>
            <a:off x="1335268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2nd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118" name="Flowchart: Process 325"/>
          <p:cNvSpPr/>
          <p:nvPr/>
        </p:nvSpPr>
        <p:spPr bwMode="auto">
          <a:xfrm>
            <a:off x="2262300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3rd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119" name="CuadroTexto 88"/>
          <p:cNvSpPr txBox="1"/>
          <p:nvPr/>
        </p:nvSpPr>
        <p:spPr>
          <a:xfrm>
            <a:off x="3909891" y="2259776"/>
            <a:ext cx="195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B57BA8"/>
                </a:solidFill>
                <a:latin typeface="+mj-lt"/>
              </a:rPr>
              <a:t>Infograph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6011056" y="2865877"/>
            <a:ext cx="3628890" cy="0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1397272" y="2929338"/>
            <a:ext cx="1355133" cy="18576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069841" y="4183444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2041711" y="4213410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985298" y="4213409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3953948" y="4213409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102079" y="4213931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567514" y="5848932"/>
            <a:ext cx="1059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445369"/>
                </a:solidFill>
                <a:latin typeface="+mj-lt"/>
              </a:rPr>
              <a:t>Suggested BBF </a:t>
            </a:r>
            <a:r>
              <a:rPr lang="en-US" sz="2000" b="1" dirty="0">
                <a:solidFill>
                  <a:srgbClr val="445369"/>
                </a:solidFill>
                <a:latin typeface="+mj-lt"/>
              </a:rPr>
              <a:t>brief development timeline</a:t>
            </a:r>
          </a:p>
        </p:txBody>
      </p:sp>
      <p:sp>
        <p:nvSpPr>
          <p:cNvPr id="129" name="Flowchart: Process 325"/>
          <p:cNvSpPr/>
          <p:nvPr/>
        </p:nvSpPr>
        <p:spPr bwMode="auto">
          <a:xfrm>
            <a:off x="300252" y="4760196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>
                <a:solidFill>
                  <a:srgbClr val="445369"/>
                </a:solidFill>
                <a:latin typeface="+mj-lt"/>
              </a:rPr>
              <a:t>1st </a:t>
            </a:r>
            <a:endParaRPr lang="es-ES_tradnl" sz="2000" b="1" kern="0" dirty="0">
              <a:solidFill>
                <a:srgbClr val="445369"/>
              </a:solidFill>
              <a:latin typeface="+mj-lt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1440" y="2689450"/>
            <a:ext cx="1504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B57BA8"/>
                </a:solidFill>
                <a:latin typeface="+mj-lt"/>
              </a:rPr>
              <a:t>+ Policy Brief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32" name="Frame 31"/>
          <p:cNvSpPr/>
          <p:nvPr/>
        </p:nvSpPr>
        <p:spPr>
          <a:xfrm>
            <a:off x="4105314" y="2659459"/>
            <a:ext cx="1686616" cy="523157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159786"/>
      </p:ext>
    </p:extLst>
  </p:cSld>
  <p:clrMapOvr>
    <a:masterClrMapping/>
  </p:clrMapOvr>
  <p:transition advTm="318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911" y="303368"/>
            <a:ext cx="10631836" cy="732154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  <a:ea typeface="Calibri Light" charset="0"/>
                <a:cs typeface="Calibri Light" charset="0"/>
              </a:rPr>
              <a:t>Policy </a:t>
            </a:r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Brief Development Background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95" y="1067839"/>
            <a:ext cx="4129843" cy="5370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67" y="1058544"/>
            <a:ext cx="4118943" cy="5373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69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7"/>
    </mc:Choice>
    <mc:Fallback>
      <p:transition spd="slow" advTm="1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976" y="329668"/>
            <a:ext cx="10226434" cy="73215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What is a Policy Brief?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30" y="1275840"/>
            <a:ext cx="4021552" cy="5253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35" y="1244386"/>
            <a:ext cx="4035740" cy="5294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18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2"/>
    </mc:Choice>
    <mc:Fallback>
      <p:transition spd="slow" advTm="3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What is a Policy Brief?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86" y="1658025"/>
            <a:ext cx="11823739" cy="4095490"/>
          </a:xfrm>
        </p:spPr>
        <p:txBody>
          <a:bodyPr>
            <a:noAutofit/>
          </a:bodyPr>
          <a:lstStyle/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Policy briefs should prompt change in law, regulations, or program implementation </a:t>
            </a:r>
          </a:p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They should include short, easy-to-understand sentences using active voice and avoiding jargon</a:t>
            </a:r>
          </a:p>
          <a:p>
            <a:pPr lvl="0">
              <a:buClr>
                <a:srgbClr val="8397B0"/>
              </a:buClr>
              <a:buFont typeface="Arial" charset="0"/>
              <a:buChar char="•"/>
            </a:pPr>
            <a:r>
              <a:rPr lang="en-US" sz="2300" b="1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They should address an audience of policymakers and/or decision makers, and using, simple language: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Explain the aim, purpose, or message that is meant to be conveyed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Discuss the problem to be addressed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Suggest policy changes or recommended actions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Include a ‘Call to Action’</a:t>
            </a:r>
          </a:p>
          <a:p>
            <a:pPr lvl="1">
              <a:buClr>
                <a:srgbClr val="8397B0"/>
              </a:buClr>
              <a:buFont typeface="Arial" charset="0"/>
              <a:buChar char="•"/>
            </a:pPr>
            <a:r>
              <a:rPr lang="en-US" sz="2300" dirty="0">
                <a:solidFill>
                  <a:srgbClr val="8397B0"/>
                </a:solidFill>
                <a:latin typeface="+mj-lt"/>
                <a:ea typeface="Calibri Light" charset="0"/>
                <a:cs typeface="Calibri Light" charset="0"/>
              </a:rPr>
              <a:t>Include a title explaining what the policy brief is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5786" y="598792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Johns Hopkins Bloomberg School of Public Health. The Women’s and Children’s Health Policy Center. Writing Policy Briefs: A guide to Translating Science and Engaging Stakeholders. 2012. Available at: </a:t>
            </a:r>
            <a:r>
              <a:rPr lang="en-US" sz="1100" u="sng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  <a:hlinkClick r:id="rId6" invalidUrl="https://www.jhsph.edu/research/centers-and institutes/womens-and-childrens-health-policy-center/de/policy_brief/index.html"/>
              </a:rPr>
              <a:t>https://www.jhsph.edu/research/centers-and institutes/womens-and-childrens-health-policy-center/de/policy_brief/index.html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057" y="5979778"/>
            <a:ext cx="34727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24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1"/>
    </mc:Choice>
    <mc:Fallback>
      <p:transition spd="slow" advTm="3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3605487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149629" y="61478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8"/>
    </mc:Choice>
    <mc:Fallback>
      <p:transition spd="slow" advTm="24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charset="0"/>
                <a:ea typeface="Calibri Light" charset="0"/>
                <a:cs typeface="Calibri Light" charset="0"/>
              </a:rPr>
              <a:t>Steps to Policy Brief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86930797"/>
              </p:ext>
            </p:extLst>
          </p:nvPr>
        </p:nvGraphicFramePr>
        <p:xfrm>
          <a:off x="0" y="1398495"/>
          <a:ext cx="12192000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166251" y="61478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</a:t>
            </a:r>
            <a:endParaRPr lang="en-US" sz="1100" u="sng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4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"/>
    </mc:Choice>
    <mc:Fallback>
      <p:transition spd="slow" advTm="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2|1.2|0.9|1.1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1|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5|1.2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|1.6|10.4|9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9|5.1|5.9|3|2.5|3.9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2.3|2.6|1.3|1.7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6|3.7|2.9|3|7.5|2.2"/>
</p:tagLst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B47AA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19598</TotalTime>
  <Words>2902</Words>
  <Application>Microsoft Macintosh PowerPoint</Application>
  <PresentationFormat>Widescreen</PresentationFormat>
  <Paragraphs>283</Paragraphs>
  <Slides>22</Slides>
  <Notes>22</Notes>
  <HiddenSlides>0</HiddenSlides>
  <MMClips>22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.AppleSystemUIFont</vt:lpstr>
      <vt:lpstr>.LucidaGrandeUI</vt:lpstr>
      <vt:lpstr>Arial Black</vt:lpstr>
      <vt:lpstr>Calibri</vt:lpstr>
      <vt:lpstr>Calibri Light</vt:lpstr>
      <vt:lpstr>LucidaGrande</vt:lpstr>
      <vt:lpstr>Myriad Pro</vt:lpstr>
      <vt:lpstr>Wingdings</vt:lpstr>
      <vt:lpstr>Arial</vt:lpstr>
      <vt:lpstr>Office Theme</vt:lpstr>
      <vt:lpstr>think-cell Slide</vt:lpstr>
      <vt:lpstr>PowerPoint Presentation</vt:lpstr>
      <vt:lpstr>Objectives</vt:lpstr>
      <vt:lpstr>Key Aspects of Different Briefs</vt:lpstr>
      <vt:lpstr>PowerPoint Presentation</vt:lpstr>
      <vt:lpstr>Policy Brief Development Background</vt:lpstr>
      <vt:lpstr>What is a Policy Brief?</vt:lpstr>
      <vt:lpstr>What is a Policy Brief?</vt:lpstr>
      <vt:lpstr>Steps to Policy Brief Writing</vt:lpstr>
      <vt:lpstr>Steps to Policy Brief Writing</vt:lpstr>
      <vt:lpstr>Steps to Policy Brief Writing</vt:lpstr>
      <vt:lpstr>Exercise A: Beginning Your Policy Brief</vt:lpstr>
      <vt:lpstr>Exercise B: Outlining Policy Brief Content</vt:lpstr>
      <vt:lpstr>Steps to Policy Brief Writing</vt:lpstr>
      <vt:lpstr>Steps to Policy Brief Writing</vt:lpstr>
      <vt:lpstr>Steps to Policy Brief Writing</vt:lpstr>
      <vt:lpstr>Steps to Policy Brief Writing</vt:lpstr>
      <vt:lpstr>Reaching consensus on priority recommendations and develop proposed actions</vt:lpstr>
      <vt:lpstr>Steps to Policy Brief Writing</vt:lpstr>
      <vt:lpstr>Steps to Policy Brief Writing</vt:lpstr>
      <vt:lpstr>Steps to Policy Brief Writing</vt:lpstr>
      <vt:lpstr>Steps to Policy Brief Writing</vt:lpstr>
      <vt:lpstr>Policy Brief Example &amp; Template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509</cp:revision>
  <dcterms:created xsi:type="dcterms:W3CDTF">2016-10-26T16:35:43Z</dcterms:created>
  <dcterms:modified xsi:type="dcterms:W3CDTF">2018-06-22T15:52:40Z</dcterms:modified>
</cp:coreProperties>
</file>