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81" r:id="rId2"/>
    <p:sldId id="275" r:id="rId3"/>
    <p:sldId id="276" r:id="rId4"/>
    <p:sldId id="277" r:id="rId5"/>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ce Carroll" initials="GC" lastIdx="2" clrIdx="0">
    <p:extLst>
      <p:ext uri="{19B8F6BF-5375-455C-9EA6-DF929625EA0E}">
        <p15:presenceInfo xmlns:p15="http://schemas.microsoft.com/office/powerpoint/2012/main" userId="Grace Carroll" providerId="None"/>
      </p:ext>
    </p:extLst>
  </p:cmAuthor>
  <p:cmAuthor id="2" name="Hromi-Fiedler, Amber" initials="HA" lastIdx="8" clrIdx="1">
    <p:extLst>
      <p:ext uri="{19B8F6BF-5375-455C-9EA6-DF929625EA0E}">
        <p15:presenceInfo xmlns:p15="http://schemas.microsoft.com/office/powerpoint/2012/main" userId="S-1-5-21-505881439-82067924-1220176271-2385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B8CA"/>
    <a:srgbClr val="44536A"/>
    <a:srgbClr val="C085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9" autoAdjust="0"/>
    <p:restoredTop sz="94674"/>
  </p:normalViewPr>
  <p:slideViewPr>
    <p:cSldViewPr snapToGrid="0" snapToObjects="1">
      <p:cViewPr>
        <p:scale>
          <a:sx n="60" d="100"/>
          <a:sy n="60" d="100"/>
        </p:scale>
        <p:origin x="1776" y="-28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7BE078-E434-4D59-94B3-2785D73CDDE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168A98A-4C6F-4175-B4B4-27D6FCA0EF71}">
      <dgm:prSet phldrT="[Text]" custT="1"/>
      <dgm:spPr>
        <a:solidFill>
          <a:srgbClr val="44536A"/>
        </a:solidFill>
      </dgm:spPr>
      <dgm:t>
        <a:bodyPr/>
        <a:lstStyle/>
        <a:p>
          <a:r>
            <a:rPr lang="en-US" sz="1600" b="1" dirty="0"/>
            <a:t>1</a:t>
          </a:r>
        </a:p>
      </dgm:t>
    </dgm:pt>
    <dgm:pt modelId="{F8857D49-38A8-4858-8E4A-CF192FEFFCF7}" type="parTrans" cxnId="{33FAE272-A498-4051-891F-669F773B2460}">
      <dgm:prSet/>
      <dgm:spPr/>
      <dgm:t>
        <a:bodyPr/>
        <a:lstStyle/>
        <a:p>
          <a:endParaRPr lang="en-US"/>
        </a:p>
      </dgm:t>
    </dgm:pt>
    <dgm:pt modelId="{26D91F76-E381-4A42-A9E2-BC6B965C0B85}" type="sibTrans" cxnId="{33FAE272-A498-4051-891F-669F773B2460}">
      <dgm:prSet/>
      <dgm:spPr/>
      <dgm:t>
        <a:bodyPr/>
        <a:lstStyle/>
        <a:p>
          <a:endParaRPr lang="en-US"/>
        </a:p>
      </dgm:t>
    </dgm:pt>
    <dgm:pt modelId="{FDF8FFB7-B2D5-4CF2-BB92-4C98CE80E97D}">
      <dgm:prSet phldrT="[Text]"/>
      <dgm:spPr/>
      <dgm:t>
        <a:bodyPr/>
        <a:lstStyle/>
        <a:p>
          <a:r>
            <a:rPr lang="en-US" dirty="0"/>
            <a:t>Learn about BBF</a:t>
          </a:r>
        </a:p>
      </dgm:t>
    </dgm:pt>
    <dgm:pt modelId="{2A308849-8225-42FA-BB5D-F6C7A9E97574}" type="parTrans" cxnId="{3FD70A88-3447-4126-8548-02670783075B}">
      <dgm:prSet/>
      <dgm:spPr/>
      <dgm:t>
        <a:bodyPr/>
        <a:lstStyle/>
        <a:p>
          <a:endParaRPr lang="en-US"/>
        </a:p>
      </dgm:t>
    </dgm:pt>
    <dgm:pt modelId="{72292BBF-3B2C-4ABC-8EEB-C0610F8C6CF4}" type="sibTrans" cxnId="{3FD70A88-3447-4126-8548-02670783075B}">
      <dgm:prSet/>
      <dgm:spPr/>
      <dgm:t>
        <a:bodyPr/>
        <a:lstStyle/>
        <a:p>
          <a:endParaRPr lang="en-US"/>
        </a:p>
      </dgm:t>
    </dgm:pt>
    <dgm:pt modelId="{53EE2F32-D820-4524-AE98-ED2D430F9231}">
      <dgm:prSet phldrT="[Text]" custT="1"/>
      <dgm:spPr>
        <a:solidFill>
          <a:srgbClr val="44536A"/>
        </a:solidFill>
      </dgm:spPr>
      <dgm:t>
        <a:bodyPr/>
        <a:lstStyle/>
        <a:p>
          <a:r>
            <a:rPr lang="en-US" sz="1600" b="1" dirty="0"/>
            <a:t>2</a:t>
          </a:r>
        </a:p>
      </dgm:t>
    </dgm:pt>
    <dgm:pt modelId="{DF10D729-87B6-4430-8359-69DF33846388}" type="parTrans" cxnId="{D1C35E81-77FD-48C6-854C-2E80E32BE03B}">
      <dgm:prSet/>
      <dgm:spPr/>
      <dgm:t>
        <a:bodyPr/>
        <a:lstStyle/>
        <a:p>
          <a:endParaRPr lang="en-US"/>
        </a:p>
      </dgm:t>
    </dgm:pt>
    <dgm:pt modelId="{DA131B64-F223-4E29-BAF3-D33715FFBB1D}" type="sibTrans" cxnId="{D1C35E81-77FD-48C6-854C-2E80E32BE03B}">
      <dgm:prSet/>
      <dgm:spPr/>
      <dgm:t>
        <a:bodyPr/>
        <a:lstStyle/>
        <a:p>
          <a:endParaRPr lang="en-US"/>
        </a:p>
      </dgm:t>
    </dgm:pt>
    <dgm:pt modelId="{EF01E9E0-D3CF-4AB9-89A4-0865D5AC4BE2}">
      <dgm:prSet phldrT="[Text]"/>
      <dgm:spPr/>
      <dgm:t>
        <a:bodyPr/>
        <a:lstStyle/>
        <a:p>
          <a:r>
            <a:rPr lang="en-US" dirty="0"/>
            <a:t>Preliminary Scoring of Gears</a:t>
          </a:r>
        </a:p>
      </dgm:t>
    </dgm:pt>
    <dgm:pt modelId="{AD7D8C7C-8A52-4EB4-BE76-E95C6B213BEB}" type="parTrans" cxnId="{3EEE2CFA-4361-4351-8180-6CFA9ED67D9D}">
      <dgm:prSet/>
      <dgm:spPr/>
      <dgm:t>
        <a:bodyPr/>
        <a:lstStyle/>
        <a:p>
          <a:endParaRPr lang="en-US"/>
        </a:p>
      </dgm:t>
    </dgm:pt>
    <dgm:pt modelId="{3EBB8988-C627-49A9-A11E-AB170BF6FEAE}" type="sibTrans" cxnId="{3EEE2CFA-4361-4351-8180-6CFA9ED67D9D}">
      <dgm:prSet/>
      <dgm:spPr/>
      <dgm:t>
        <a:bodyPr/>
        <a:lstStyle/>
        <a:p>
          <a:endParaRPr lang="en-US"/>
        </a:p>
      </dgm:t>
    </dgm:pt>
    <dgm:pt modelId="{4BD03427-7535-4E44-A0EF-DDCE36CF0F1C}">
      <dgm:prSet phldrT="[Text]" custT="1"/>
      <dgm:spPr>
        <a:solidFill>
          <a:srgbClr val="44536A"/>
        </a:solidFill>
      </dgm:spPr>
      <dgm:t>
        <a:bodyPr/>
        <a:lstStyle/>
        <a:p>
          <a:r>
            <a:rPr lang="en-US" sz="1600" b="1" dirty="0"/>
            <a:t>3</a:t>
          </a:r>
        </a:p>
      </dgm:t>
    </dgm:pt>
    <dgm:pt modelId="{EBE16E73-7FD3-42D5-A4E9-C5A3D4D7CE35}" type="parTrans" cxnId="{FC81FCB7-E738-4F34-9DD7-5A70ED672857}">
      <dgm:prSet/>
      <dgm:spPr/>
      <dgm:t>
        <a:bodyPr/>
        <a:lstStyle/>
        <a:p>
          <a:endParaRPr lang="en-US"/>
        </a:p>
      </dgm:t>
    </dgm:pt>
    <dgm:pt modelId="{A783B016-02C2-4D88-9C4D-F07C5003DB3F}" type="sibTrans" cxnId="{FC81FCB7-E738-4F34-9DD7-5A70ED672857}">
      <dgm:prSet/>
      <dgm:spPr/>
      <dgm:t>
        <a:bodyPr/>
        <a:lstStyle/>
        <a:p>
          <a:endParaRPr lang="en-US"/>
        </a:p>
      </dgm:t>
    </dgm:pt>
    <dgm:pt modelId="{5D45ECBC-AF5E-44A7-A307-84DF7E2D2A72}">
      <dgm:prSet phldrT="[Text]"/>
      <dgm:spPr/>
      <dgm:t>
        <a:bodyPr/>
        <a:lstStyle/>
        <a:p>
          <a:r>
            <a:rPr lang="en-US" b="1" dirty="0"/>
            <a:t>Call to Action</a:t>
          </a:r>
        </a:p>
      </dgm:t>
    </dgm:pt>
    <dgm:pt modelId="{1092C34E-3D5A-4C4A-A233-4A4A214E7C9C}" type="parTrans" cxnId="{5C96FDC4-3126-49C7-92E0-2934595EE0BD}">
      <dgm:prSet/>
      <dgm:spPr/>
      <dgm:t>
        <a:bodyPr/>
        <a:lstStyle/>
        <a:p>
          <a:endParaRPr lang="en-US"/>
        </a:p>
      </dgm:t>
    </dgm:pt>
    <dgm:pt modelId="{8FE45E49-0F74-43A1-AD16-1A5CEEFB0615}" type="sibTrans" cxnId="{5C96FDC4-3126-49C7-92E0-2934595EE0BD}">
      <dgm:prSet/>
      <dgm:spPr/>
      <dgm:t>
        <a:bodyPr/>
        <a:lstStyle/>
        <a:p>
          <a:endParaRPr lang="en-US"/>
        </a:p>
      </dgm:t>
    </dgm:pt>
    <dgm:pt modelId="{A4C97BB9-8B6C-4E9B-97B6-91555DB278FF}">
      <dgm:prSet phldrT="[Text]" custT="1"/>
      <dgm:spPr>
        <a:solidFill>
          <a:srgbClr val="44536A"/>
        </a:solidFill>
      </dgm:spPr>
      <dgm:t>
        <a:bodyPr/>
        <a:lstStyle/>
        <a:p>
          <a:r>
            <a:rPr lang="en-US" sz="1600" b="1" dirty="0"/>
            <a:t>5</a:t>
          </a:r>
        </a:p>
      </dgm:t>
    </dgm:pt>
    <dgm:pt modelId="{13F9088C-13A4-4091-99D3-C92652671804}" type="parTrans" cxnId="{883D80C4-DFEE-4114-8EC7-89DBA35732BE}">
      <dgm:prSet/>
      <dgm:spPr/>
      <dgm:t>
        <a:bodyPr/>
        <a:lstStyle/>
        <a:p>
          <a:endParaRPr lang="en-US"/>
        </a:p>
      </dgm:t>
    </dgm:pt>
    <dgm:pt modelId="{231DC7C9-C2F0-4A39-A4C0-4B40E77881F7}" type="sibTrans" cxnId="{883D80C4-DFEE-4114-8EC7-89DBA35732BE}">
      <dgm:prSet/>
      <dgm:spPr/>
      <dgm:t>
        <a:bodyPr/>
        <a:lstStyle/>
        <a:p>
          <a:endParaRPr lang="en-US"/>
        </a:p>
      </dgm:t>
    </dgm:pt>
    <dgm:pt modelId="{426D13AC-290F-4411-B1DC-872E11907DC7}">
      <dgm:prSet phldrT="[Text]"/>
      <dgm:spPr/>
      <dgm:t>
        <a:bodyPr/>
        <a:lstStyle/>
        <a:p>
          <a:r>
            <a:rPr lang="en-US" dirty="0"/>
            <a:t>Finalize Scoring</a:t>
          </a:r>
        </a:p>
      </dgm:t>
    </dgm:pt>
    <dgm:pt modelId="{22FC01BA-DE2A-4F04-A63C-F50DBCCD1E3C}" type="parTrans" cxnId="{7574E4D7-375B-4221-BA6E-C6704337800D}">
      <dgm:prSet/>
      <dgm:spPr/>
      <dgm:t>
        <a:bodyPr/>
        <a:lstStyle/>
        <a:p>
          <a:endParaRPr lang="en-US"/>
        </a:p>
      </dgm:t>
    </dgm:pt>
    <dgm:pt modelId="{0ABB4099-7EAA-4FB8-9699-B95180402550}" type="sibTrans" cxnId="{7574E4D7-375B-4221-BA6E-C6704337800D}">
      <dgm:prSet/>
      <dgm:spPr/>
      <dgm:t>
        <a:bodyPr/>
        <a:lstStyle/>
        <a:p>
          <a:endParaRPr lang="en-US"/>
        </a:p>
      </dgm:t>
    </dgm:pt>
    <dgm:pt modelId="{08F174A5-FFC5-4500-A27A-C5A9C651B01D}">
      <dgm:prSet phldrT="[Text]"/>
      <dgm:spPr/>
      <dgm:t>
        <a:bodyPr/>
        <a:lstStyle/>
        <a:p>
          <a:r>
            <a:rPr lang="en-US" dirty="0"/>
            <a:t>Recommend Actions</a:t>
          </a:r>
        </a:p>
      </dgm:t>
    </dgm:pt>
    <dgm:pt modelId="{95815465-2369-4366-B898-E121B4E4E808}" type="parTrans" cxnId="{C9E75305-9307-4387-95E4-8682EFD770EC}">
      <dgm:prSet/>
      <dgm:spPr/>
      <dgm:t>
        <a:bodyPr/>
        <a:lstStyle/>
        <a:p>
          <a:endParaRPr lang="en-US"/>
        </a:p>
      </dgm:t>
    </dgm:pt>
    <dgm:pt modelId="{7C56E730-81FC-4519-989E-D474B6990CC3}" type="sibTrans" cxnId="{C9E75305-9307-4387-95E4-8682EFD770EC}">
      <dgm:prSet/>
      <dgm:spPr/>
      <dgm:t>
        <a:bodyPr/>
        <a:lstStyle/>
        <a:p>
          <a:endParaRPr lang="en-US"/>
        </a:p>
      </dgm:t>
    </dgm:pt>
    <dgm:pt modelId="{E9A1207F-C142-4E10-A133-312B4C9091AA}">
      <dgm:prSet phldrT="[Text]" custT="1"/>
      <dgm:spPr>
        <a:solidFill>
          <a:srgbClr val="44536A"/>
        </a:solidFill>
      </dgm:spPr>
      <dgm:t>
        <a:bodyPr/>
        <a:lstStyle/>
        <a:p>
          <a:r>
            <a:rPr lang="en-US" sz="1600" b="1" dirty="0"/>
            <a:t>4</a:t>
          </a:r>
        </a:p>
      </dgm:t>
    </dgm:pt>
    <dgm:pt modelId="{47725392-CAAB-4876-81D8-77718E2A8559}" type="parTrans" cxnId="{4C829E44-1477-4463-81B1-1A947018F3D8}">
      <dgm:prSet/>
      <dgm:spPr/>
      <dgm:t>
        <a:bodyPr/>
        <a:lstStyle/>
        <a:p>
          <a:endParaRPr lang="en-US"/>
        </a:p>
      </dgm:t>
    </dgm:pt>
    <dgm:pt modelId="{B8D1F5F6-2970-4926-8583-5BEBC84133C8}" type="sibTrans" cxnId="{4C829E44-1477-4463-81B1-1A947018F3D8}">
      <dgm:prSet/>
      <dgm:spPr/>
      <dgm:t>
        <a:bodyPr/>
        <a:lstStyle/>
        <a:p>
          <a:endParaRPr lang="en-US"/>
        </a:p>
      </dgm:t>
    </dgm:pt>
    <dgm:pt modelId="{A6C04000-AF99-4A8E-806F-902804638372}" type="pres">
      <dgm:prSet presAssocID="{C17BE078-E434-4D59-94B3-2785D73CDDE7}" presName="linearFlow" presStyleCnt="0">
        <dgm:presLayoutVars>
          <dgm:dir/>
          <dgm:animLvl val="lvl"/>
          <dgm:resizeHandles val="exact"/>
        </dgm:presLayoutVars>
      </dgm:prSet>
      <dgm:spPr/>
      <dgm:t>
        <a:bodyPr/>
        <a:lstStyle/>
        <a:p>
          <a:endParaRPr lang="en-US"/>
        </a:p>
      </dgm:t>
    </dgm:pt>
    <dgm:pt modelId="{A76C7CAA-CB11-46A6-8A95-638D167592B8}" type="pres">
      <dgm:prSet presAssocID="{4168A98A-4C6F-4175-B4B4-27D6FCA0EF71}" presName="composite" presStyleCnt="0"/>
      <dgm:spPr/>
    </dgm:pt>
    <dgm:pt modelId="{3655DB43-D7A3-4B2C-A33D-6D44378DBE29}" type="pres">
      <dgm:prSet presAssocID="{4168A98A-4C6F-4175-B4B4-27D6FCA0EF71}" presName="parentText" presStyleLbl="alignNode1" presStyleIdx="0" presStyleCnt="5">
        <dgm:presLayoutVars>
          <dgm:chMax val="1"/>
          <dgm:bulletEnabled val="1"/>
        </dgm:presLayoutVars>
      </dgm:prSet>
      <dgm:spPr/>
      <dgm:t>
        <a:bodyPr/>
        <a:lstStyle/>
        <a:p>
          <a:endParaRPr lang="en-US"/>
        </a:p>
      </dgm:t>
    </dgm:pt>
    <dgm:pt modelId="{E5A999F0-F7B8-4CDB-96D1-549BF1F7973A}" type="pres">
      <dgm:prSet presAssocID="{4168A98A-4C6F-4175-B4B4-27D6FCA0EF71}" presName="descendantText" presStyleLbl="alignAcc1" presStyleIdx="0" presStyleCnt="5" custLinFactNeighborY="-3857">
        <dgm:presLayoutVars>
          <dgm:bulletEnabled val="1"/>
        </dgm:presLayoutVars>
      </dgm:prSet>
      <dgm:spPr/>
      <dgm:t>
        <a:bodyPr/>
        <a:lstStyle/>
        <a:p>
          <a:endParaRPr lang="en-US"/>
        </a:p>
      </dgm:t>
    </dgm:pt>
    <dgm:pt modelId="{57954619-57AF-4D88-9E55-F8ED8B4D2D13}" type="pres">
      <dgm:prSet presAssocID="{26D91F76-E381-4A42-A9E2-BC6B965C0B85}" presName="sp" presStyleCnt="0"/>
      <dgm:spPr/>
    </dgm:pt>
    <dgm:pt modelId="{60463571-CD09-488C-8764-C10010278332}" type="pres">
      <dgm:prSet presAssocID="{53EE2F32-D820-4524-AE98-ED2D430F9231}" presName="composite" presStyleCnt="0"/>
      <dgm:spPr/>
    </dgm:pt>
    <dgm:pt modelId="{D0856392-3401-453C-9C99-5867249DEF96}" type="pres">
      <dgm:prSet presAssocID="{53EE2F32-D820-4524-AE98-ED2D430F9231}" presName="parentText" presStyleLbl="alignNode1" presStyleIdx="1" presStyleCnt="5">
        <dgm:presLayoutVars>
          <dgm:chMax val="1"/>
          <dgm:bulletEnabled val="1"/>
        </dgm:presLayoutVars>
      </dgm:prSet>
      <dgm:spPr/>
      <dgm:t>
        <a:bodyPr/>
        <a:lstStyle/>
        <a:p>
          <a:endParaRPr lang="en-US"/>
        </a:p>
      </dgm:t>
    </dgm:pt>
    <dgm:pt modelId="{CF725834-1B6B-44F6-8A6D-DA23C43209BF}" type="pres">
      <dgm:prSet presAssocID="{53EE2F32-D820-4524-AE98-ED2D430F9231}" presName="descendantText" presStyleLbl="alignAcc1" presStyleIdx="1" presStyleCnt="5">
        <dgm:presLayoutVars>
          <dgm:bulletEnabled val="1"/>
        </dgm:presLayoutVars>
      </dgm:prSet>
      <dgm:spPr/>
      <dgm:t>
        <a:bodyPr/>
        <a:lstStyle/>
        <a:p>
          <a:endParaRPr lang="en-US"/>
        </a:p>
      </dgm:t>
    </dgm:pt>
    <dgm:pt modelId="{920EBF33-9F0F-4D9A-9DFA-71FC1E40BFC2}" type="pres">
      <dgm:prSet presAssocID="{DA131B64-F223-4E29-BAF3-D33715FFBB1D}" presName="sp" presStyleCnt="0"/>
      <dgm:spPr/>
    </dgm:pt>
    <dgm:pt modelId="{9B1CD7F3-40E1-4685-B119-BC4A95EB2156}" type="pres">
      <dgm:prSet presAssocID="{4BD03427-7535-4E44-A0EF-DDCE36CF0F1C}" presName="composite" presStyleCnt="0"/>
      <dgm:spPr/>
    </dgm:pt>
    <dgm:pt modelId="{743EE1C5-474A-40D6-B89C-2B249EFEB77E}" type="pres">
      <dgm:prSet presAssocID="{4BD03427-7535-4E44-A0EF-DDCE36CF0F1C}" presName="parentText" presStyleLbl="alignNode1" presStyleIdx="2" presStyleCnt="5">
        <dgm:presLayoutVars>
          <dgm:chMax val="1"/>
          <dgm:bulletEnabled val="1"/>
        </dgm:presLayoutVars>
      </dgm:prSet>
      <dgm:spPr/>
      <dgm:t>
        <a:bodyPr/>
        <a:lstStyle/>
        <a:p>
          <a:endParaRPr lang="en-US"/>
        </a:p>
      </dgm:t>
    </dgm:pt>
    <dgm:pt modelId="{CD5926F8-F758-4711-9587-432AFF61B6C7}" type="pres">
      <dgm:prSet presAssocID="{4BD03427-7535-4E44-A0EF-DDCE36CF0F1C}" presName="descendantText" presStyleLbl="alignAcc1" presStyleIdx="2" presStyleCnt="5">
        <dgm:presLayoutVars>
          <dgm:bulletEnabled val="1"/>
        </dgm:presLayoutVars>
      </dgm:prSet>
      <dgm:spPr/>
      <dgm:t>
        <a:bodyPr/>
        <a:lstStyle/>
        <a:p>
          <a:endParaRPr lang="en-US"/>
        </a:p>
      </dgm:t>
    </dgm:pt>
    <dgm:pt modelId="{2AEAF773-5CFD-4FCA-9350-27A54CC67C98}" type="pres">
      <dgm:prSet presAssocID="{A783B016-02C2-4D88-9C4D-F07C5003DB3F}" presName="sp" presStyleCnt="0"/>
      <dgm:spPr/>
    </dgm:pt>
    <dgm:pt modelId="{8FDABA63-0E60-4CD6-ADA1-D04B1E05BB4D}" type="pres">
      <dgm:prSet presAssocID="{E9A1207F-C142-4E10-A133-312B4C9091AA}" presName="composite" presStyleCnt="0"/>
      <dgm:spPr/>
    </dgm:pt>
    <dgm:pt modelId="{5E71F266-639A-4BB8-AB35-A041EEC4E428}" type="pres">
      <dgm:prSet presAssocID="{E9A1207F-C142-4E10-A133-312B4C9091AA}" presName="parentText" presStyleLbl="alignNode1" presStyleIdx="3" presStyleCnt="5">
        <dgm:presLayoutVars>
          <dgm:chMax val="1"/>
          <dgm:bulletEnabled val="1"/>
        </dgm:presLayoutVars>
      </dgm:prSet>
      <dgm:spPr/>
      <dgm:t>
        <a:bodyPr/>
        <a:lstStyle/>
        <a:p>
          <a:endParaRPr lang="en-US"/>
        </a:p>
      </dgm:t>
    </dgm:pt>
    <dgm:pt modelId="{6340A662-7B6C-487C-9D2A-A4C11ABB4910}" type="pres">
      <dgm:prSet presAssocID="{E9A1207F-C142-4E10-A133-312B4C9091AA}" presName="descendantText" presStyleLbl="alignAcc1" presStyleIdx="3" presStyleCnt="5">
        <dgm:presLayoutVars>
          <dgm:bulletEnabled val="1"/>
        </dgm:presLayoutVars>
      </dgm:prSet>
      <dgm:spPr/>
      <dgm:t>
        <a:bodyPr/>
        <a:lstStyle/>
        <a:p>
          <a:endParaRPr lang="en-US"/>
        </a:p>
      </dgm:t>
    </dgm:pt>
    <dgm:pt modelId="{2D786ABB-5B12-4D40-8674-D9C3FEF4F04E}" type="pres">
      <dgm:prSet presAssocID="{B8D1F5F6-2970-4926-8583-5BEBC84133C8}" presName="sp" presStyleCnt="0"/>
      <dgm:spPr/>
    </dgm:pt>
    <dgm:pt modelId="{CE9D900C-D691-4C82-97D6-EA135AAC82DA}" type="pres">
      <dgm:prSet presAssocID="{A4C97BB9-8B6C-4E9B-97B6-91555DB278FF}" presName="composite" presStyleCnt="0"/>
      <dgm:spPr/>
    </dgm:pt>
    <dgm:pt modelId="{7BD3433F-0B44-4540-969E-E038C9AF8ADD}" type="pres">
      <dgm:prSet presAssocID="{A4C97BB9-8B6C-4E9B-97B6-91555DB278FF}" presName="parentText" presStyleLbl="alignNode1" presStyleIdx="4" presStyleCnt="5">
        <dgm:presLayoutVars>
          <dgm:chMax val="1"/>
          <dgm:bulletEnabled val="1"/>
        </dgm:presLayoutVars>
      </dgm:prSet>
      <dgm:spPr/>
      <dgm:t>
        <a:bodyPr/>
        <a:lstStyle/>
        <a:p>
          <a:endParaRPr lang="en-US"/>
        </a:p>
      </dgm:t>
    </dgm:pt>
    <dgm:pt modelId="{DED52542-9F9E-4825-B754-2BF2E2D2DF0F}" type="pres">
      <dgm:prSet presAssocID="{A4C97BB9-8B6C-4E9B-97B6-91555DB278FF}" presName="descendantText" presStyleLbl="alignAcc1" presStyleIdx="4" presStyleCnt="5">
        <dgm:presLayoutVars>
          <dgm:bulletEnabled val="1"/>
        </dgm:presLayoutVars>
      </dgm:prSet>
      <dgm:spPr/>
      <dgm:t>
        <a:bodyPr/>
        <a:lstStyle/>
        <a:p>
          <a:endParaRPr lang="en-US"/>
        </a:p>
      </dgm:t>
    </dgm:pt>
  </dgm:ptLst>
  <dgm:cxnLst>
    <dgm:cxn modelId="{93AD01CB-CA46-48D2-BEF1-F6D8259CD84C}" type="presOf" srcId="{4168A98A-4C6F-4175-B4B4-27D6FCA0EF71}" destId="{3655DB43-D7A3-4B2C-A33D-6D44378DBE29}" srcOrd="0" destOrd="0" presId="urn:microsoft.com/office/officeart/2005/8/layout/chevron2"/>
    <dgm:cxn modelId="{EAAD0F2E-B8CC-490B-9D10-A5490D3FAE05}" type="presOf" srcId="{EF01E9E0-D3CF-4AB9-89A4-0865D5AC4BE2}" destId="{CF725834-1B6B-44F6-8A6D-DA23C43209BF}" srcOrd="0" destOrd="0" presId="urn:microsoft.com/office/officeart/2005/8/layout/chevron2"/>
    <dgm:cxn modelId="{C2459128-AF48-4988-8039-31914882CAEA}" type="presOf" srcId="{4BD03427-7535-4E44-A0EF-DDCE36CF0F1C}" destId="{743EE1C5-474A-40D6-B89C-2B249EFEB77E}" srcOrd="0" destOrd="0" presId="urn:microsoft.com/office/officeart/2005/8/layout/chevron2"/>
    <dgm:cxn modelId="{3EEE2CFA-4361-4351-8180-6CFA9ED67D9D}" srcId="{53EE2F32-D820-4524-AE98-ED2D430F9231}" destId="{EF01E9E0-D3CF-4AB9-89A4-0865D5AC4BE2}" srcOrd="0" destOrd="0" parTransId="{AD7D8C7C-8A52-4EB4-BE76-E95C6B213BEB}" sibTransId="{3EBB8988-C627-49A9-A11E-AB170BF6FEAE}"/>
    <dgm:cxn modelId="{C824FDA5-A0AC-44ED-BE61-9AD659DF7D3D}" type="presOf" srcId="{08F174A5-FFC5-4500-A27A-C5A9C651B01D}" destId="{6340A662-7B6C-487C-9D2A-A4C11ABB4910}" srcOrd="0" destOrd="0" presId="urn:microsoft.com/office/officeart/2005/8/layout/chevron2"/>
    <dgm:cxn modelId="{7574E4D7-375B-4221-BA6E-C6704337800D}" srcId="{4BD03427-7535-4E44-A0EF-DDCE36CF0F1C}" destId="{426D13AC-290F-4411-B1DC-872E11907DC7}" srcOrd="0" destOrd="0" parTransId="{22FC01BA-DE2A-4F04-A63C-F50DBCCD1E3C}" sibTransId="{0ABB4099-7EAA-4FB8-9699-B95180402550}"/>
    <dgm:cxn modelId="{C9E75305-9307-4387-95E4-8682EFD770EC}" srcId="{E9A1207F-C142-4E10-A133-312B4C9091AA}" destId="{08F174A5-FFC5-4500-A27A-C5A9C651B01D}" srcOrd="0" destOrd="0" parTransId="{95815465-2369-4366-B898-E121B4E4E808}" sibTransId="{7C56E730-81FC-4519-989E-D474B6990CC3}"/>
    <dgm:cxn modelId="{33FAE272-A498-4051-891F-669F773B2460}" srcId="{C17BE078-E434-4D59-94B3-2785D73CDDE7}" destId="{4168A98A-4C6F-4175-B4B4-27D6FCA0EF71}" srcOrd="0" destOrd="0" parTransId="{F8857D49-38A8-4858-8E4A-CF192FEFFCF7}" sibTransId="{26D91F76-E381-4A42-A9E2-BC6B965C0B85}"/>
    <dgm:cxn modelId="{64052203-DFE5-48B3-A0DA-724C0AF92FA2}" type="presOf" srcId="{426D13AC-290F-4411-B1DC-872E11907DC7}" destId="{CD5926F8-F758-4711-9587-432AFF61B6C7}" srcOrd="0" destOrd="0" presId="urn:microsoft.com/office/officeart/2005/8/layout/chevron2"/>
    <dgm:cxn modelId="{15CB1B8F-A0B4-4878-A4F8-B67168B66D87}" type="presOf" srcId="{53EE2F32-D820-4524-AE98-ED2D430F9231}" destId="{D0856392-3401-453C-9C99-5867249DEF96}" srcOrd="0" destOrd="0" presId="urn:microsoft.com/office/officeart/2005/8/layout/chevron2"/>
    <dgm:cxn modelId="{883D80C4-DFEE-4114-8EC7-89DBA35732BE}" srcId="{C17BE078-E434-4D59-94B3-2785D73CDDE7}" destId="{A4C97BB9-8B6C-4E9B-97B6-91555DB278FF}" srcOrd="4" destOrd="0" parTransId="{13F9088C-13A4-4091-99D3-C92652671804}" sibTransId="{231DC7C9-C2F0-4A39-A4C0-4B40E77881F7}"/>
    <dgm:cxn modelId="{5C96FDC4-3126-49C7-92E0-2934595EE0BD}" srcId="{A4C97BB9-8B6C-4E9B-97B6-91555DB278FF}" destId="{5D45ECBC-AF5E-44A7-A307-84DF7E2D2A72}" srcOrd="0" destOrd="0" parTransId="{1092C34E-3D5A-4C4A-A233-4A4A214E7C9C}" sibTransId="{8FE45E49-0F74-43A1-AD16-1A5CEEFB0615}"/>
    <dgm:cxn modelId="{7DE59614-7264-4916-8F6E-9A08A7811B6F}" type="presOf" srcId="{FDF8FFB7-B2D5-4CF2-BB92-4C98CE80E97D}" destId="{E5A999F0-F7B8-4CDB-96D1-549BF1F7973A}" srcOrd="0" destOrd="0" presId="urn:microsoft.com/office/officeart/2005/8/layout/chevron2"/>
    <dgm:cxn modelId="{100713DE-C9A9-4D90-882D-BBE674FCCD06}" type="presOf" srcId="{E9A1207F-C142-4E10-A133-312B4C9091AA}" destId="{5E71F266-639A-4BB8-AB35-A041EEC4E428}" srcOrd="0" destOrd="0" presId="urn:microsoft.com/office/officeart/2005/8/layout/chevron2"/>
    <dgm:cxn modelId="{3701EA11-85F8-4F4B-8774-1E1F2F4A049A}" type="presOf" srcId="{5D45ECBC-AF5E-44A7-A307-84DF7E2D2A72}" destId="{DED52542-9F9E-4825-B754-2BF2E2D2DF0F}" srcOrd="0" destOrd="0" presId="urn:microsoft.com/office/officeart/2005/8/layout/chevron2"/>
    <dgm:cxn modelId="{FC81FCB7-E738-4F34-9DD7-5A70ED672857}" srcId="{C17BE078-E434-4D59-94B3-2785D73CDDE7}" destId="{4BD03427-7535-4E44-A0EF-DDCE36CF0F1C}" srcOrd="2" destOrd="0" parTransId="{EBE16E73-7FD3-42D5-A4E9-C5A3D4D7CE35}" sibTransId="{A783B016-02C2-4D88-9C4D-F07C5003DB3F}"/>
    <dgm:cxn modelId="{04981ACE-CD8A-40C4-9C09-57914672CDBA}" type="presOf" srcId="{A4C97BB9-8B6C-4E9B-97B6-91555DB278FF}" destId="{7BD3433F-0B44-4540-969E-E038C9AF8ADD}" srcOrd="0" destOrd="0" presId="urn:microsoft.com/office/officeart/2005/8/layout/chevron2"/>
    <dgm:cxn modelId="{D1C35E81-77FD-48C6-854C-2E80E32BE03B}" srcId="{C17BE078-E434-4D59-94B3-2785D73CDDE7}" destId="{53EE2F32-D820-4524-AE98-ED2D430F9231}" srcOrd="1" destOrd="0" parTransId="{DF10D729-87B6-4430-8359-69DF33846388}" sibTransId="{DA131B64-F223-4E29-BAF3-D33715FFBB1D}"/>
    <dgm:cxn modelId="{4C829E44-1477-4463-81B1-1A947018F3D8}" srcId="{C17BE078-E434-4D59-94B3-2785D73CDDE7}" destId="{E9A1207F-C142-4E10-A133-312B4C9091AA}" srcOrd="3" destOrd="0" parTransId="{47725392-CAAB-4876-81D8-77718E2A8559}" sibTransId="{B8D1F5F6-2970-4926-8583-5BEBC84133C8}"/>
    <dgm:cxn modelId="{49584E8F-CA3B-4A99-AEB2-7F70E0D5F255}" type="presOf" srcId="{C17BE078-E434-4D59-94B3-2785D73CDDE7}" destId="{A6C04000-AF99-4A8E-806F-902804638372}" srcOrd="0" destOrd="0" presId="urn:microsoft.com/office/officeart/2005/8/layout/chevron2"/>
    <dgm:cxn modelId="{3FD70A88-3447-4126-8548-02670783075B}" srcId="{4168A98A-4C6F-4175-B4B4-27D6FCA0EF71}" destId="{FDF8FFB7-B2D5-4CF2-BB92-4C98CE80E97D}" srcOrd="0" destOrd="0" parTransId="{2A308849-8225-42FA-BB5D-F6C7A9E97574}" sibTransId="{72292BBF-3B2C-4ABC-8EEB-C0610F8C6CF4}"/>
    <dgm:cxn modelId="{1F13530C-1548-4C42-B401-84C54D63A32B}" type="presParOf" srcId="{A6C04000-AF99-4A8E-806F-902804638372}" destId="{A76C7CAA-CB11-46A6-8A95-638D167592B8}" srcOrd="0" destOrd="0" presId="urn:microsoft.com/office/officeart/2005/8/layout/chevron2"/>
    <dgm:cxn modelId="{6892C84A-2081-416E-AABD-DDF656A6CD4E}" type="presParOf" srcId="{A76C7CAA-CB11-46A6-8A95-638D167592B8}" destId="{3655DB43-D7A3-4B2C-A33D-6D44378DBE29}" srcOrd="0" destOrd="0" presId="urn:microsoft.com/office/officeart/2005/8/layout/chevron2"/>
    <dgm:cxn modelId="{A5A5FDEA-BC39-4949-AF8D-F50C9BE3607A}" type="presParOf" srcId="{A76C7CAA-CB11-46A6-8A95-638D167592B8}" destId="{E5A999F0-F7B8-4CDB-96D1-549BF1F7973A}" srcOrd="1" destOrd="0" presId="urn:microsoft.com/office/officeart/2005/8/layout/chevron2"/>
    <dgm:cxn modelId="{081DC288-BD1A-4BE9-B696-450BBA1A22A3}" type="presParOf" srcId="{A6C04000-AF99-4A8E-806F-902804638372}" destId="{57954619-57AF-4D88-9E55-F8ED8B4D2D13}" srcOrd="1" destOrd="0" presId="urn:microsoft.com/office/officeart/2005/8/layout/chevron2"/>
    <dgm:cxn modelId="{50AFA880-FB9A-4437-8CBA-B7A1D02EA226}" type="presParOf" srcId="{A6C04000-AF99-4A8E-806F-902804638372}" destId="{60463571-CD09-488C-8764-C10010278332}" srcOrd="2" destOrd="0" presId="urn:microsoft.com/office/officeart/2005/8/layout/chevron2"/>
    <dgm:cxn modelId="{40F995ED-CB08-4290-99EC-EB162E89CB51}" type="presParOf" srcId="{60463571-CD09-488C-8764-C10010278332}" destId="{D0856392-3401-453C-9C99-5867249DEF96}" srcOrd="0" destOrd="0" presId="urn:microsoft.com/office/officeart/2005/8/layout/chevron2"/>
    <dgm:cxn modelId="{607AC694-B838-43E6-A56C-89E4C97D208B}" type="presParOf" srcId="{60463571-CD09-488C-8764-C10010278332}" destId="{CF725834-1B6B-44F6-8A6D-DA23C43209BF}" srcOrd="1" destOrd="0" presId="urn:microsoft.com/office/officeart/2005/8/layout/chevron2"/>
    <dgm:cxn modelId="{A3F203EA-6223-469C-BEBD-55DB9C4112FB}" type="presParOf" srcId="{A6C04000-AF99-4A8E-806F-902804638372}" destId="{920EBF33-9F0F-4D9A-9DFA-71FC1E40BFC2}" srcOrd="3" destOrd="0" presId="urn:microsoft.com/office/officeart/2005/8/layout/chevron2"/>
    <dgm:cxn modelId="{B99D6FD4-8704-4FFE-841C-20183B805CEB}" type="presParOf" srcId="{A6C04000-AF99-4A8E-806F-902804638372}" destId="{9B1CD7F3-40E1-4685-B119-BC4A95EB2156}" srcOrd="4" destOrd="0" presId="urn:microsoft.com/office/officeart/2005/8/layout/chevron2"/>
    <dgm:cxn modelId="{E8A89F83-3CF2-4232-81EE-E3C2F6BEA789}" type="presParOf" srcId="{9B1CD7F3-40E1-4685-B119-BC4A95EB2156}" destId="{743EE1C5-474A-40D6-B89C-2B249EFEB77E}" srcOrd="0" destOrd="0" presId="urn:microsoft.com/office/officeart/2005/8/layout/chevron2"/>
    <dgm:cxn modelId="{867B58EA-2A70-454A-B184-CD0F6E7BE583}" type="presParOf" srcId="{9B1CD7F3-40E1-4685-B119-BC4A95EB2156}" destId="{CD5926F8-F758-4711-9587-432AFF61B6C7}" srcOrd="1" destOrd="0" presId="urn:microsoft.com/office/officeart/2005/8/layout/chevron2"/>
    <dgm:cxn modelId="{D2A94C65-3C68-41C5-9160-E9FD05483D18}" type="presParOf" srcId="{A6C04000-AF99-4A8E-806F-902804638372}" destId="{2AEAF773-5CFD-4FCA-9350-27A54CC67C98}" srcOrd="5" destOrd="0" presId="urn:microsoft.com/office/officeart/2005/8/layout/chevron2"/>
    <dgm:cxn modelId="{652D714E-7627-4348-890D-DB649CD5EAB7}" type="presParOf" srcId="{A6C04000-AF99-4A8E-806F-902804638372}" destId="{8FDABA63-0E60-4CD6-ADA1-D04B1E05BB4D}" srcOrd="6" destOrd="0" presId="urn:microsoft.com/office/officeart/2005/8/layout/chevron2"/>
    <dgm:cxn modelId="{4F719908-5E54-450D-A32A-E4D2F1D84DBA}" type="presParOf" srcId="{8FDABA63-0E60-4CD6-ADA1-D04B1E05BB4D}" destId="{5E71F266-639A-4BB8-AB35-A041EEC4E428}" srcOrd="0" destOrd="0" presId="urn:microsoft.com/office/officeart/2005/8/layout/chevron2"/>
    <dgm:cxn modelId="{587B5A97-07AF-4D8E-B179-91355FBDF427}" type="presParOf" srcId="{8FDABA63-0E60-4CD6-ADA1-D04B1E05BB4D}" destId="{6340A662-7B6C-487C-9D2A-A4C11ABB4910}" srcOrd="1" destOrd="0" presId="urn:microsoft.com/office/officeart/2005/8/layout/chevron2"/>
    <dgm:cxn modelId="{DE86A51F-F517-4F28-9484-4AC4A26B8826}" type="presParOf" srcId="{A6C04000-AF99-4A8E-806F-902804638372}" destId="{2D786ABB-5B12-4D40-8674-D9C3FEF4F04E}" srcOrd="7" destOrd="0" presId="urn:microsoft.com/office/officeart/2005/8/layout/chevron2"/>
    <dgm:cxn modelId="{6EB8ADAA-3E78-44B6-A05A-CBB0551EEC01}" type="presParOf" srcId="{A6C04000-AF99-4A8E-806F-902804638372}" destId="{CE9D900C-D691-4C82-97D6-EA135AAC82DA}" srcOrd="8" destOrd="0" presId="urn:microsoft.com/office/officeart/2005/8/layout/chevron2"/>
    <dgm:cxn modelId="{25947069-CCE4-4F34-9F8C-55047B8E437B}" type="presParOf" srcId="{CE9D900C-D691-4C82-97D6-EA135AAC82DA}" destId="{7BD3433F-0B44-4540-969E-E038C9AF8ADD}" srcOrd="0" destOrd="0" presId="urn:microsoft.com/office/officeart/2005/8/layout/chevron2"/>
    <dgm:cxn modelId="{789BDFF8-6660-4A1F-A90A-78082D4A5193}" type="presParOf" srcId="{CE9D900C-D691-4C82-97D6-EA135AAC82DA}" destId="{DED52542-9F9E-4825-B754-2BF2E2D2DF0F}"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5DB43-D7A3-4B2C-A33D-6D44378DBE29}">
      <dsp:nvSpPr>
        <dsp:cNvPr id="0" name=""/>
        <dsp:cNvSpPr/>
      </dsp:nvSpPr>
      <dsp:spPr>
        <a:xfrm rot="5400000">
          <a:off x="-99499" y="101623"/>
          <a:ext cx="663332" cy="464332"/>
        </a:xfrm>
        <a:prstGeom prst="chevron">
          <a:avLst/>
        </a:prstGeom>
        <a:solidFill>
          <a:srgbClr val="44536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1</a:t>
          </a:r>
        </a:p>
      </dsp:txBody>
      <dsp:txXfrm rot="-5400000">
        <a:off x="1" y="234289"/>
        <a:ext cx="464332" cy="199000"/>
      </dsp:txXfrm>
    </dsp:sp>
    <dsp:sp modelId="{E5A999F0-F7B8-4CDB-96D1-549BF1F7973A}">
      <dsp:nvSpPr>
        <dsp:cNvPr id="0" name=""/>
        <dsp:cNvSpPr/>
      </dsp:nvSpPr>
      <dsp:spPr>
        <a:xfrm rot="5400000">
          <a:off x="858366" y="-394034"/>
          <a:ext cx="431392" cy="121946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Learn about BBF</a:t>
          </a:r>
        </a:p>
      </dsp:txBody>
      <dsp:txXfrm rot="-5400000">
        <a:off x="464332" y="21059"/>
        <a:ext cx="1198402" cy="389274"/>
      </dsp:txXfrm>
    </dsp:sp>
    <dsp:sp modelId="{D0856392-3401-453C-9C99-5867249DEF96}">
      <dsp:nvSpPr>
        <dsp:cNvPr id="0" name=""/>
        <dsp:cNvSpPr/>
      </dsp:nvSpPr>
      <dsp:spPr>
        <a:xfrm rot="5400000">
          <a:off x="-99499" y="589096"/>
          <a:ext cx="663332" cy="464332"/>
        </a:xfrm>
        <a:prstGeom prst="chevron">
          <a:avLst/>
        </a:prstGeom>
        <a:solidFill>
          <a:srgbClr val="44536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2</a:t>
          </a:r>
        </a:p>
      </dsp:txBody>
      <dsp:txXfrm rot="-5400000">
        <a:off x="1" y="721762"/>
        <a:ext cx="464332" cy="199000"/>
      </dsp:txXfrm>
    </dsp:sp>
    <dsp:sp modelId="{CF725834-1B6B-44F6-8A6D-DA23C43209BF}">
      <dsp:nvSpPr>
        <dsp:cNvPr id="0" name=""/>
        <dsp:cNvSpPr/>
      </dsp:nvSpPr>
      <dsp:spPr>
        <a:xfrm rot="5400000">
          <a:off x="858480" y="95448"/>
          <a:ext cx="431165" cy="121946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Preliminary Scoring of Gears</a:t>
          </a:r>
        </a:p>
      </dsp:txBody>
      <dsp:txXfrm rot="-5400000">
        <a:off x="464332" y="510644"/>
        <a:ext cx="1198413" cy="389069"/>
      </dsp:txXfrm>
    </dsp:sp>
    <dsp:sp modelId="{743EE1C5-474A-40D6-B89C-2B249EFEB77E}">
      <dsp:nvSpPr>
        <dsp:cNvPr id="0" name=""/>
        <dsp:cNvSpPr/>
      </dsp:nvSpPr>
      <dsp:spPr>
        <a:xfrm rot="5400000">
          <a:off x="-99499" y="1076568"/>
          <a:ext cx="663332" cy="464332"/>
        </a:xfrm>
        <a:prstGeom prst="chevron">
          <a:avLst/>
        </a:prstGeom>
        <a:solidFill>
          <a:srgbClr val="44536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3</a:t>
          </a:r>
        </a:p>
      </dsp:txBody>
      <dsp:txXfrm rot="-5400000">
        <a:off x="1" y="1209234"/>
        <a:ext cx="464332" cy="199000"/>
      </dsp:txXfrm>
    </dsp:sp>
    <dsp:sp modelId="{CD5926F8-F758-4711-9587-432AFF61B6C7}">
      <dsp:nvSpPr>
        <dsp:cNvPr id="0" name=""/>
        <dsp:cNvSpPr/>
      </dsp:nvSpPr>
      <dsp:spPr>
        <a:xfrm rot="5400000">
          <a:off x="858480" y="582921"/>
          <a:ext cx="431165" cy="121946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Finalize Scoring</a:t>
          </a:r>
        </a:p>
      </dsp:txBody>
      <dsp:txXfrm rot="-5400000">
        <a:off x="464332" y="998117"/>
        <a:ext cx="1198413" cy="389069"/>
      </dsp:txXfrm>
    </dsp:sp>
    <dsp:sp modelId="{5E71F266-639A-4BB8-AB35-A041EEC4E428}">
      <dsp:nvSpPr>
        <dsp:cNvPr id="0" name=""/>
        <dsp:cNvSpPr/>
      </dsp:nvSpPr>
      <dsp:spPr>
        <a:xfrm rot="5400000">
          <a:off x="-99499" y="1564041"/>
          <a:ext cx="663332" cy="464332"/>
        </a:xfrm>
        <a:prstGeom prst="chevron">
          <a:avLst/>
        </a:prstGeom>
        <a:solidFill>
          <a:srgbClr val="44536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4</a:t>
          </a:r>
        </a:p>
      </dsp:txBody>
      <dsp:txXfrm rot="-5400000">
        <a:off x="1" y="1696707"/>
        <a:ext cx="464332" cy="199000"/>
      </dsp:txXfrm>
    </dsp:sp>
    <dsp:sp modelId="{6340A662-7B6C-487C-9D2A-A4C11ABB4910}">
      <dsp:nvSpPr>
        <dsp:cNvPr id="0" name=""/>
        <dsp:cNvSpPr/>
      </dsp:nvSpPr>
      <dsp:spPr>
        <a:xfrm rot="5400000">
          <a:off x="858480" y="1070393"/>
          <a:ext cx="431165" cy="121946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Recommend Actions</a:t>
          </a:r>
        </a:p>
      </dsp:txBody>
      <dsp:txXfrm rot="-5400000">
        <a:off x="464332" y="1485589"/>
        <a:ext cx="1198413" cy="389069"/>
      </dsp:txXfrm>
    </dsp:sp>
    <dsp:sp modelId="{7BD3433F-0B44-4540-969E-E038C9AF8ADD}">
      <dsp:nvSpPr>
        <dsp:cNvPr id="0" name=""/>
        <dsp:cNvSpPr/>
      </dsp:nvSpPr>
      <dsp:spPr>
        <a:xfrm rot="5400000">
          <a:off x="-99499" y="2051513"/>
          <a:ext cx="663332" cy="464332"/>
        </a:xfrm>
        <a:prstGeom prst="chevron">
          <a:avLst/>
        </a:prstGeom>
        <a:solidFill>
          <a:srgbClr val="44536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5</a:t>
          </a:r>
        </a:p>
      </dsp:txBody>
      <dsp:txXfrm rot="-5400000">
        <a:off x="1" y="2184179"/>
        <a:ext cx="464332" cy="199000"/>
      </dsp:txXfrm>
    </dsp:sp>
    <dsp:sp modelId="{DED52542-9F9E-4825-B754-2BF2E2D2DF0F}">
      <dsp:nvSpPr>
        <dsp:cNvPr id="0" name=""/>
        <dsp:cNvSpPr/>
      </dsp:nvSpPr>
      <dsp:spPr>
        <a:xfrm rot="5400000">
          <a:off x="858480" y="1557865"/>
          <a:ext cx="431165" cy="121946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b="1" kern="1200" dirty="0"/>
            <a:t>Call to Action</a:t>
          </a:r>
        </a:p>
      </dsp:txBody>
      <dsp:txXfrm rot="-5400000">
        <a:off x="464332" y="1973061"/>
        <a:ext cx="1198413" cy="38906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289AD1-D48A-974F-848F-E587555A7AA5}" type="datetimeFigureOut">
              <a:rPr lang="en-US" smtClean="0"/>
              <a:pPr/>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29071-059A-E74D-9CB8-272E9C1AD28A}" type="slidenum">
              <a:rPr lang="en-US" smtClean="0"/>
              <a:pPr/>
              <a:t>‹#›</a:t>
            </a:fld>
            <a:endParaRPr lang="en-US"/>
          </a:p>
        </p:txBody>
      </p:sp>
    </p:spTree>
    <p:extLst>
      <p:ext uri="{BB962C8B-B14F-4D97-AF65-F5344CB8AC3E}">
        <p14:creationId xmlns:p14="http://schemas.microsoft.com/office/powerpoint/2010/main" val="4016825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289AD1-D48A-974F-848F-E587555A7AA5}" type="datetimeFigureOut">
              <a:rPr lang="en-US" smtClean="0"/>
              <a:pPr/>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29071-059A-E74D-9CB8-272E9C1AD28A}" type="slidenum">
              <a:rPr lang="en-US" smtClean="0"/>
              <a:pPr/>
              <a:t>‹#›</a:t>
            </a:fld>
            <a:endParaRPr lang="en-US"/>
          </a:p>
        </p:txBody>
      </p:sp>
    </p:spTree>
    <p:extLst>
      <p:ext uri="{BB962C8B-B14F-4D97-AF65-F5344CB8AC3E}">
        <p14:creationId xmlns:p14="http://schemas.microsoft.com/office/powerpoint/2010/main" val="4017021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289AD1-D48A-974F-848F-E587555A7AA5}" type="datetimeFigureOut">
              <a:rPr lang="en-US" smtClean="0"/>
              <a:pPr/>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29071-059A-E74D-9CB8-272E9C1AD28A}" type="slidenum">
              <a:rPr lang="en-US" smtClean="0"/>
              <a:pPr/>
              <a:t>‹#›</a:t>
            </a:fld>
            <a:endParaRPr lang="en-US"/>
          </a:p>
        </p:txBody>
      </p:sp>
    </p:spTree>
    <p:extLst>
      <p:ext uri="{BB962C8B-B14F-4D97-AF65-F5344CB8AC3E}">
        <p14:creationId xmlns:p14="http://schemas.microsoft.com/office/powerpoint/2010/main" val="286925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289AD1-D48A-974F-848F-E587555A7AA5}" type="datetimeFigureOut">
              <a:rPr lang="en-US" smtClean="0"/>
              <a:pPr/>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29071-059A-E74D-9CB8-272E9C1AD28A}" type="slidenum">
              <a:rPr lang="en-US" smtClean="0"/>
              <a:pPr/>
              <a:t>‹#›</a:t>
            </a:fld>
            <a:endParaRPr lang="en-US"/>
          </a:p>
        </p:txBody>
      </p:sp>
    </p:spTree>
    <p:extLst>
      <p:ext uri="{BB962C8B-B14F-4D97-AF65-F5344CB8AC3E}">
        <p14:creationId xmlns:p14="http://schemas.microsoft.com/office/powerpoint/2010/main" val="2906375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289AD1-D48A-974F-848F-E587555A7AA5}" type="datetimeFigureOut">
              <a:rPr lang="en-US" smtClean="0"/>
              <a:pPr/>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29071-059A-E74D-9CB8-272E9C1AD28A}" type="slidenum">
              <a:rPr lang="en-US" smtClean="0"/>
              <a:pPr/>
              <a:t>‹#›</a:t>
            </a:fld>
            <a:endParaRPr lang="en-US"/>
          </a:p>
        </p:txBody>
      </p:sp>
    </p:spTree>
    <p:extLst>
      <p:ext uri="{BB962C8B-B14F-4D97-AF65-F5344CB8AC3E}">
        <p14:creationId xmlns:p14="http://schemas.microsoft.com/office/powerpoint/2010/main" val="2461468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289AD1-D48A-974F-848F-E587555A7AA5}" type="datetimeFigureOut">
              <a:rPr lang="en-US" smtClean="0"/>
              <a:pPr/>
              <a:t>7/31/2018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29071-059A-E74D-9CB8-272E9C1AD28A}" type="slidenum">
              <a:rPr lang="en-US" smtClean="0"/>
              <a:pPr/>
              <a:t>‹#›</a:t>
            </a:fld>
            <a:endParaRPr lang="en-US"/>
          </a:p>
        </p:txBody>
      </p:sp>
    </p:spTree>
    <p:extLst>
      <p:ext uri="{BB962C8B-B14F-4D97-AF65-F5344CB8AC3E}">
        <p14:creationId xmlns:p14="http://schemas.microsoft.com/office/powerpoint/2010/main" val="180234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289AD1-D48A-974F-848F-E587555A7AA5}" type="datetimeFigureOut">
              <a:rPr lang="en-US" smtClean="0"/>
              <a:pPr/>
              <a:t>7/31/2018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029071-059A-E74D-9CB8-272E9C1AD28A}" type="slidenum">
              <a:rPr lang="en-US" smtClean="0"/>
              <a:pPr/>
              <a:t>‹#›</a:t>
            </a:fld>
            <a:endParaRPr lang="en-US"/>
          </a:p>
        </p:txBody>
      </p:sp>
    </p:spTree>
    <p:extLst>
      <p:ext uri="{BB962C8B-B14F-4D97-AF65-F5344CB8AC3E}">
        <p14:creationId xmlns:p14="http://schemas.microsoft.com/office/powerpoint/2010/main" val="254626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289AD1-D48A-974F-848F-E587555A7AA5}" type="datetimeFigureOut">
              <a:rPr lang="en-US" smtClean="0"/>
              <a:pPr/>
              <a:t>7/31/2018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029071-059A-E74D-9CB8-272E9C1AD28A}" type="slidenum">
              <a:rPr lang="en-US" smtClean="0"/>
              <a:pPr/>
              <a:t>‹#›</a:t>
            </a:fld>
            <a:endParaRPr lang="en-US"/>
          </a:p>
        </p:txBody>
      </p:sp>
    </p:spTree>
    <p:extLst>
      <p:ext uri="{BB962C8B-B14F-4D97-AF65-F5344CB8AC3E}">
        <p14:creationId xmlns:p14="http://schemas.microsoft.com/office/powerpoint/2010/main" val="1728427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89AD1-D48A-974F-848F-E587555A7AA5}" type="datetimeFigureOut">
              <a:rPr lang="en-US" smtClean="0"/>
              <a:pPr/>
              <a:t>7/31/2018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029071-059A-E74D-9CB8-272E9C1AD28A}" type="slidenum">
              <a:rPr lang="en-US" smtClean="0"/>
              <a:pPr/>
              <a:t>‹#›</a:t>
            </a:fld>
            <a:endParaRPr lang="en-US"/>
          </a:p>
        </p:txBody>
      </p:sp>
    </p:spTree>
    <p:extLst>
      <p:ext uri="{BB962C8B-B14F-4D97-AF65-F5344CB8AC3E}">
        <p14:creationId xmlns:p14="http://schemas.microsoft.com/office/powerpoint/2010/main" val="718994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F289AD1-D48A-974F-848F-E587555A7AA5}" type="datetimeFigureOut">
              <a:rPr lang="en-US" smtClean="0"/>
              <a:pPr/>
              <a:t>7/31/2018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29071-059A-E74D-9CB8-272E9C1AD28A}" type="slidenum">
              <a:rPr lang="en-US" smtClean="0"/>
              <a:pPr/>
              <a:t>‹#›</a:t>
            </a:fld>
            <a:endParaRPr lang="en-US"/>
          </a:p>
        </p:txBody>
      </p:sp>
    </p:spTree>
    <p:extLst>
      <p:ext uri="{BB962C8B-B14F-4D97-AF65-F5344CB8AC3E}">
        <p14:creationId xmlns:p14="http://schemas.microsoft.com/office/powerpoint/2010/main" val="1757517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F289AD1-D48A-974F-848F-E587555A7AA5}" type="datetimeFigureOut">
              <a:rPr lang="en-US" smtClean="0"/>
              <a:pPr/>
              <a:t>7/31/2018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29071-059A-E74D-9CB8-272E9C1AD28A}" type="slidenum">
              <a:rPr lang="en-US" smtClean="0"/>
              <a:pPr/>
              <a:t>‹#›</a:t>
            </a:fld>
            <a:endParaRPr lang="en-US"/>
          </a:p>
        </p:txBody>
      </p:sp>
    </p:spTree>
    <p:extLst>
      <p:ext uri="{BB962C8B-B14F-4D97-AF65-F5344CB8AC3E}">
        <p14:creationId xmlns:p14="http://schemas.microsoft.com/office/powerpoint/2010/main" val="1235302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F289AD1-D48A-974F-848F-E587555A7AA5}" type="datetimeFigureOut">
              <a:rPr lang="en-US" smtClean="0"/>
              <a:pPr/>
              <a:t>7/31/2018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D029071-059A-E74D-9CB8-272E9C1AD28A}" type="slidenum">
              <a:rPr lang="en-US" smtClean="0"/>
              <a:pPr/>
              <a:t>‹#›</a:t>
            </a:fld>
            <a:endParaRPr lang="en-US"/>
          </a:p>
        </p:txBody>
      </p:sp>
    </p:spTree>
    <p:extLst>
      <p:ext uri="{BB962C8B-B14F-4D97-AF65-F5344CB8AC3E}">
        <p14:creationId xmlns:p14="http://schemas.microsoft.com/office/powerpoint/2010/main" val="1418028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5.png"/><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3.tiff"/><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6BEAAC-3C4E-FD4C-B2AA-8F88D8E35F8F}"/>
              </a:ext>
            </a:extLst>
          </p:cNvPr>
          <p:cNvSpPr/>
          <p:nvPr/>
        </p:nvSpPr>
        <p:spPr>
          <a:xfrm>
            <a:off x="0" y="-6260"/>
            <a:ext cx="7772400" cy="2160271"/>
          </a:xfrm>
          <a:prstGeom prst="rect">
            <a:avLst/>
          </a:prstGeom>
          <a:solidFill>
            <a:srgbClr val="44536A"/>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Text Box 2">
            <a:extLst>
              <a:ext uri="{FF2B5EF4-FFF2-40B4-BE49-F238E27FC236}">
                <a16:creationId xmlns:a16="http://schemas.microsoft.com/office/drawing/2014/main" id="{DA1A4EF0-F363-7143-B50F-17F3F90C51D9}"/>
              </a:ext>
            </a:extLst>
          </p:cNvPr>
          <p:cNvSpPr txBox="1"/>
          <p:nvPr/>
        </p:nvSpPr>
        <p:spPr>
          <a:xfrm>
            <a:off x="474345" y="575339"/>
            <a:ext cx="6892290" cy="4489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800" b="1" dirty="0">
                <a:solidFill>
                  <a:srgbClr val="FFFFFF"/>
                </a:solidFill>
                <a:effectLst>
                  <a:outerShdw blurRad="50800" dist="38100" dir="5400000" algn="t">
                    <a:srgbClr val="000000">
                      <a:alpha val="40000"/>
                    </a:srgbClr>
                  </a:outerShdw>
                </a:effectLst>
                <a:latin typeface="Calibri" panose="020F0502020204030204" pitchFamily="34" charset="0"/>
                <a:ea typeface="Calibri" panose="020F0502020204030204" pitchFamily="34" charset="0"/>
                <a:cs typeface="Times New Roman" panose="02020603050405020304" pitchFamily="18" charset="0"/>
              </a:rPr>
              <a:t>Becoming Breastfeeding Friendly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3">
            <a:extLst>
              <a:ext uri="{FF2B5EF4-FFF2-40B4-BE49-F238E27FC236}">
                <a16:creationId xmlns:a16="http://schemas.microsoft.com/office/drawing/2014/main" id="{353728A7-1A37-F141-BEF5-2111294E5EC8}"/>
              </a:ext>
            </a:extLst>
          </p:cNvPr>
          <p:cNvSpPr txBox="1"/>
          <p:nvPr/>
        </p:nvSpPr>
        <p:spPr>
          <a:xfrm>
            <a:off x="482600" y="1059735"/>
            <a:ext cx="6884035" cy="561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800" b="1" dirty="0">
                <a:solidFill>
                  <a:srgbClr val="FFFFFF"/>
                </a:solidFill>
                <a:effectLst>
                  <a:outerShdw blurRad="50800" dist="38100" dir="5400000" algn="t">
                    <a:srgbClr val="000000">
                      <a:alpha val="40000"/>
                    </a:srgbClr>
                  </a:outerShdw>
                </a:effectLst>
                <a:latin typeface="Calibri" panose="020F0502020204030204" pitchFamily="34" charset="0"/>
                <a:ea typeface="Calibri" panose="020F0502020204030204" pitchFamily="34" charset="0"/>
                <a:cs typeface="Times New Roman" panose="02020603050405020304" pitchFamily="18" charset="0"/>
              </a:rPr>
              <a:t>Policy Brief: Samoa</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18">
            <a:extLst>
              <a:ext uri="{FF2B5EF4-FFF2-40B4-BE49-F238E27FC236}">
                <a16:creationId xmlns:a16="http://schemas.microsoft.com/office/drawing/2014/main" id="{22FD2804-9472-8B4D-B7CA-90C572BF47F3}"/>
              </a:ext>
            </a:extLst>
          </p:cNvPr>
          <p:cNvSpPr txBox="1"/>
          <p:nvPr/>
        </p:nvSpPr>
        <p:spPr>
          <a:xfrm>
            <a:off x="234950" y="5102226"/>
            <a:ext cx="2284730" cy="24365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solidFill>
                  <a:srgbClr val="ABB8CC"/>
                </a:solidFill>
                <a:effectLst/>
                <a:latin typeface="Calibri" panose="020F0502020204030204" pitchFamily="34" charset="0"/>
                <a:ea typeface="Calibri" panose="020F0502020204030204" pitchFamily="34" charset="0"/>
                <a:cs typeface="Times New Roman" panose="02020603050405020304" pitchFamily="18" charset="0"/>
              </a:rPr>
              <a:t>Who is this policy brief for?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1">
            <a:extLst>
              <a:ext uri="{FF2B5EF4-FFF2-40B4-BE49-F238E27FC236}">
                <a16:creationId xmlns:a16="http://schemas.microsoft.com/office/drawing/2014/main" id="{BE51800E-A15A-E74C-85BD-242CE9CAF29C}"/>
              </a:ext>
            </a:extLst>
          </p:cNvPr>
          <p:cNvSpPr txBox="1"/>
          <p:nvPr/>
        </p:nvSpPr>
        <p:spPr>
          <a:xfrm>
            <a:off x="233680" y="6125210"/>
            <a:ext cx="2286000" cy="1980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a:solidFill>
                  <a:srgbClr val="ABB8CC"/>
                </a:solidFill>
                <a:effectLst/>
                <a:latin typeface="Calibri" panose="020F0502020204030204" pitchFamily="34" charset="0"/>
                <a:ea typeface="Calibri" panose="020F0502020204030204" pitchFamily="34" charset="0"/>
                <a:cs typeface="Times New Roman" panose="02020603050405020304" pitchFamily="18" charset="0"/>
              </a:rPr>
              <a:t>Why was it prepared?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2">
            <a:extLst>
              <a:ext uri="{FF2B5EF4-FFF2-40B4-BE49-F238E27FC236}">
                <a16:creationId xmlns:a16="http://schemas.microsoft.com/office/drawing/2014/main" id="{EF3D7C63-0126-0E48-86B9-AD9EA3D1A025}"/>
              </a:ext>
            </a:extLst>
          </p:cNvPr>
          <p:cNvSpPr txBox="1"/>
          <p:nvPr/>
        </p:nvSpPr>
        <p:spPr>
          <a:xfrm>
            <a:off x="254000" y="7708901"/>
            <a:ext cx="2278380" cy="2516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solidFill>
                  <a:srgbClr val="ABB8CC"/>
                </a:solidFill>
                <a:effectLst/>
                <a:latin typeface="Calibri" panose="020F0502020204030204" pitchFamily="34" charset="0"/>
                <a:ea typeface="Calibri" panose="020F0502020204030204" pitchFamily="34" charset="0"/>
                <a:cs typeface="Times New Roman" panose="02020603050405020304" pitchFamily="18" charset="0"/>
              </a:rPr>
              <a:t>What is included?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4">
            <a:extLst>
              <a:ext uri="{FF2B5EF4-FFF2-40B4-BE49-F238E27FC236}">
                <a16:creationId xmlns:a16="http://schemas.microsoft.com/office/drawing/2014/main" id="{EA582072-6A24-7340-B19B-81E4AD599733}"/>
              </a:ext>
            </a:extLst>
          </p:cNvPr>
          <p:cNvSpPr txBox="1"/>
          <p:nvPr/>
        </p:nvSpPr>
        <p:spPr>
          <a:xfrm>
            <a:off x="239395" y="5333365"/>
            <a:ext cx="2311400" cy="38384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0"/>
              </a:spcAft>
            </a:pPr>
            <a:r>
              <a:rPr lang="en-US" sz="11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Government policymakers, decision makers, stakeholders and their support staff.</a:t>
            </a:r>
            <a:endParaRPr lang="en-US" sz="1200" dirty="0">
              <a:solidFill>
                <a:srgbClr val="000000"/>
              </a:solidFill>
              <a:effectLst/>
              <a:latin typeface="MyriadPro-Regular"/>
              <a:ea typeface="Calibri" panose="020F0502020204030204" pitchFamily="34" charset="0"/>
              <a:cs typeface="MyriadPro-Regular"/>
            </a:endParaRPr>
          </a:p>
        </p:txBody>
      </p:sp>
      <p:sp>
        <p:nvSpPr>
          <p:cNvPr id="11" name="Text Box 26">
            <a:extLst>
              <a:ext uri="{FF2B5EF4-FFF2-40B4-BE49-F238E27FC236}">
                <a16:creationId xmlns:a16="http://schemas.microsoft.com/office/drawing/2014/main" id="{5397ADDC-298B-4542-AB36-E217FEBC7E97}"/>
              </a:ext>
            </a:extLst>
          </p:cNvPr>
          <p:cNvSpPr txBox="1"/>
          <p:nvPr/>
        </p:nvSpPr>
        <p:spPr>
          <a:xfrm>
            <a:off x="270510" y="7990840"/>
            <a:ext cx="2304415" cy="134493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a:spcBef>
                <a:spcPts val="0"/>
              </a:spcBef>
              <a:spcAft>
                <a:spcPts val="0"/>
              </a:spcAft>
              <a:buFont typeface="Symbol" pitchFamily="2" charset="2"/>
              <a:buChar char=""/>
            </a:pPr>
            <a:r>
              <a:rPr lang="en-US" sz="11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Description of problem</a:t>
            </a:r>
          </a:p>
          <a:p>
            <a:pPr marL="342900" marR="0" lvl="0" indent="-342900">
              <a:spcBef>
                <a:spcPts val="0"/>
              </a:spcBef>
              <a:spcAft>
                <a:spcPts val="0"/>
              </a:spcAft>
              <a:buFont typeface="Symbol" pitchFamily="2" charset="2"/>
              <a:buChar char=""/>
            </a:pPr>
            <a:r>
              <a:rPr lang="en-US" sz="1100" dirty="0">
                <a:solidFill>
                  <a:srgbClr val="595959"/>
                </a:solidFill>
                <a:latin typeface="Calibri" panose="020F0502020204030204" pitchFamily="34" charset="0"/>
                <a:ea typeface="Calibri" panose="020F0502020204030204" pitchFamily="34" charset="0"/>
                <a:cs typeface="Times New Roman" panose="02020603050405020304" pitchFamily="18" charset="0"/>
              </a:rPr>
              <a:t>Becoming Breastfeeding Friendly Process</a:t>
            </a:r>
          </a:p>
          <a:p>
            <a:pPr marL="342900" marR="0" lvl="0" indent="-342900">
              <a:spcBef>
                <a:spcPts val="0"/>
              </a:spcBef>
              <a:spcAft>
                <a:spcPts val="0"/>
              </a:spcAft>
              <a:buFont typeface="Symbol" pitchFamily="2" charset="2"/>
              <a:buChar char=""/>
            </a:pPr>
            <a:r>
              <a:rPr lang="en-US" sz="1100" dirty="0">
                <a:solidFill>
                  <a:srgbClr val="595959"/>
                </a:solidFill>
                <a:latin typeface="Calibri" panose="020F0502020204030204" pitchFamily="34" charset="0"/>
                <a:ea typeface="Calibri" panose="020F0502020204030204" pitchFamily="34" charset="0"/>
                <a:cs typeface="Times New Roman" panose="02020603050405020304" pitchFamily="18" charset="0"/>
              </a:rPr>
              <a:t>Development of the Priority Recommendations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1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Priority Recommendations and Call to Action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7">
            <a:extLst>
              <a:ext uri="{FF2B5EF4-FFF2-40B4-BE49-F238E27FC236}">
                <a16:creationId xmlns:a16="http://schemas.microsoft.com/office/drawing/2014/main" id="{9B93746E-8A04-8E45-B6BD-F2BA5F56AD69}"/>
              </a:ext>
            </a:extLst>
          </p:cNvPr>
          <p:cNvSpPr txBox="1"/>
          <p:nvPr/>
        </p:nvSpPr>
        <p:spPr>
          <a:xfrm>
            <a:off x="2613660" y="2251710"/>
            <a:ext cx="2975610" cy="3746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800" b="1" dirty="0">
                <a:solidFill>
                  <a:srgbClr val="ADB8CA"/>
                </a:solidFill>
                <a:effectLst/>
                <a:latin typeface="Calibri" panose="020F0502020204030204" pitchFamily="34" charset="0"/>
                <a:ea typeface="Calibri" panose="020F0502020204030204" pitchFamily="34" charset="0"/>
                <a:cs typeface="Times New Roman" panose="02020603050405020304" pitchFamily="18" charset="0"/>
              </a:rPr>
              <a:t>What is the Problem?</a:t>
            </a:r>
            <a:endParaRPr lang="en-US" sz="1200" dirty="0">
              <a:solidFill>
                <a:srgbClr val="ADB8C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28">
            <a:extLst>
              <a:ext uri="{FF2B5EF4-FFF2-40B4-BE49-F238E27FC236}">
                <a16:creationId xmlns:a16="http://schemas.microsoft.com/office/drawing/2014/main" id="{23D78F80-44F0-4141-A77C-DE1BC9300B4B}"/>
              </a:ext>
            </a:extLst>
          </p:cNvPr>
          <p:cNvSpPr txBox="1"/>
          <p:nvPr/>
        </p:nvSpPr>
        <p:spPr>
          <a:xfrm>
            <a:off x="2613660" y="5490150"/>
            <a:ext cx="5141322" cy="3746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b="1" dirty="0">
                <a:solidFill>
                  <a:srgbClr val="ADB8CA"/>
                </a:solidFill>
                <a:latin typeface="Calibri" panose="020F0502020204030204" pitchFamily="34" charset="0"/>
                <a:ea typeface="Calibri" panose="020F0502020204030204" pitchFamily="34" charset="0"/>
                <a:cs typeface="Times New Roman" panose="02020603050405020304" pitchFamily="18" charset="0"/>
              </a:rPr>
              <a:t>Becoming Breastfeeding Friendly (BBF) Process</a:t>
            </a:r>
            <a:endParaRPr lang="en-US" sz="1200" dirty="0">
              <a:solidFill>
                <a:srgbClr val="ADB8C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30">
            <a:extLst>
              <a:ext uri="{FF2B5EF4-FFF2-40B4-BE49-F238E27FC236}">
                <a16:creationId xmlns:a16="http://schemas.microsoft.com/office/drawing/2014/main" id="{EC7CB2CF-61BB-5448-90B1-54C5FFFE63D1}"/>
              </a:ext>
            </a:extLst>
          </p:cNvPr>
          <p:cNvSpPr txBox="1"/>
          <p:nvPr/>
        </p:nvSpPr>
        <p:spPr>
          <a:xfrm>
            <a:off x="2644140" y="2545080"/>
            <a:ext cx="3200400" cy="17170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1100" dirty="0">
                <a:latin typeface="Calibri" panose="020F0502020204030204" pitchFamily="34" charset="0"/>
                <a:ea typeface="Calibri" panose="020F0502020204030204" pitchFamily="34" charset="0"/>
                <a:cs typeface="Calibri" panose="020F0502020204030204" pitchFamily="34" charset="0"/>
              </a:rPr>
              <a:t>Breastfeeding is the foundation of lifelong good health and well-being for infants and mothers, and is critical to achieving the Sustainable Development Goals.</a:t>
            </a:r>
            <a:r>
              <a:rPr lang="en-US" sz="1100" baseline="30000" dirty="0">
                <a:ea typeface="Calibri" panose="020F0502020204030204" pitchFamily="34" charset="0"/>
                <a:cs typeface="Adobe Devanagari" panose="02040503050201020203" pitchFamily="18" charset="0"/>
              </a:rPr>
              <a:t>1-3 </a:t>
            </a:r>
            <a:r>
              <a:rPr lang="en-US" sz="1100" dirty="0">
                <a:latin typeface="Calibri" panose="020F0502020204030204" pitchFamily="34" charset="0"/>
                <a:ea typeface="Calibri" panose="020F0502020204030204" pitchFamily="34" charset="0"/>
                <a:cs typeface="Calibri" panose="020F0502020204030204" pitchFamily="34" charset="0"/>
              </a:rPr>
              <a:t>The United Nations Children’s Fund and World Health Organization recommends 6 months of exclusively breastfeeding, as it provides adequate nutrition for optimal growth and development.</a:t>
            </a:r>
            <a:r>
              <a:rPr lang="en-US" sz="1100" baseline="30000" dirty="0">
                <a:ea typeface="Calibri" panose="020F0502020204030204" pitchFamily="34" charset="0"/>
                <a:cs typeface="Adobe Devanagari" panose="02040503050201020203" pitchFamily="18" charset="0"/>
              </a:rPr>
              <a:t>4</a:t>
            </a:r>
            <a:r>
              <a:rPr lang="en-US" sz="1100" dirty="0">
                <a:latin typeface="Calibri" panose="020F0502020204030204" pitchFamily="34" charset="0"/>
                <a:ea typeface="Calibri" panose="020F0502020204030204" pitchFamily="34" charset="0"/>
                <a:cs typeface="Calibri" panose="020F0502020204030204" pitchFamily="34" charset="0"/>
              </a:rPr>
              <a:t> Despite the fact that</a:t>
            </a:r>
            <a:r>
              <a:rPr lang="en-US" sz="1100" dirty="0">
                <a:latin typeface="Calibri" panose="020F0502020204030204" pitchFamily="34" charset="0"/>
                <a:ea typeface="Calibri" panose="020F0502020204030204" pitchFamily="34" charset="0"/>
                <a:cs typeface="Arial" panose="020B0604020202020204" pitchFamily="34" charset="0"/>
              </a:rPr>
              <a:t> 81% of infants are breastfed within the first hour of birth, only 70% are exclusively breastfed for six months in Samoa.</a:t>
            </a:r>
            <a:r>
              <a:rPr lang="en-US" sz="1100" baseline="30000" dirty="0">
                <a:latin typeface="Calibri" panose="020F0502020204030204" pitchFamily="34" charset="0"/>
                <a:ea typeface="Calibri" panose="020F0502020204030204" pitchFamily="34" charset="0"/>
                <a:cs typeface="Arial" panose="020B0604020202020204" pitchFamily="34" charset="0"/>
              </a:rPr>
              <a:t>5</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134" name="Picture 15">
            <a:extLst>
              <a:ext uri="{FF2B5EF4-FFF2-40B4-BE49-F238E27FC236}">
                <a16:creationId xmlns:a16="http://schemas.microsoft.com/office/drawing/2014/main" id="{5FC29C55-27D7-DE46-8254-2A8325A0F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3274" y="9457011"/>
            <a:ext cx="1635125" cy="463550"/>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31">
            <a:extLst>
              <a:ext uri="{FF2B5EF4-FFF2-40B4-BE49-F238E27FC236}">
                <a16:creationId xmlns:a16="http://schemas.microsoft.com/office/drawing/2014/main" id="{FB372CAA-4AB5-CE4F-BF32-A97BB0CCB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580" y="9437514"/>
            <a:ext cx="1371600" cy="55562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32">
            <a:extLst>
              <a:ext uri="{FF2B5EF4-FFF2-40B4-BE49-F238E27FC236}">
                <a16:creationId xmlns:a16="http://schemas.microsoft.com/office/drawing/2014/main" id="{12596668-992D-E54F-8663-D231985C5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8695" y="9417591"/>
            <a:ext cx="1784350" cy="465138"/>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49">
            <a:extLst>
              <a:ext uri="{FF2B5EF4-FFF2-40B4-BE49-F238E27FC236}">
                <a16:creationId xmlns:a16="http://schemas.microsoft.com/office/drawing/2014/main" id="{389F3542-B567-F04F-A9D1-C6ABDEBC7521}"/>
              </a:ext>
            </a:extLst>
          </p:cNvPr>
          <p:cNvSpPr txBox="1"/>
          <p:nvPr/>
        </p:nvSpPr>
        <p:spPr>
          <a:xfrm>
            <a:off x="2632710" y="4249419"/>
            <a:ext cx="4886325" cy="88038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1100" dirty="0">
                <a:effectLst/>
                <a:latin typeface="Calibri" panose="020F0502020204030204" pitchFamily="34" charset="0"/>
                <a:ea typeface="Calibri" panose="020F0502020204030204" pitchFamily="34" charset="0"/>
                <a:cs typeface="Times New Roman" panose="02020603050405020304" pitchFamily="18" charset="0"/>
              </a:rPr>
              <a:t>While breastfeeding is a natural act, it is also a learned behavior. An extensive body of research has demonstrated that mothers and other caregivers require active support for establishing and sustaining appropriate breastfeeding practices.</a:t>
            </a:r>
            <a:r>
              <a:rPr lang="en-US" sz="1100" baseline="30000" dirty="0">
                <a:latin typeface="Calibri" panose="020F0502020204030204" pitchFamily="34" charset="0"/>
                <a:ea typeface="Calibri" panose="020F0502020204030204" pitchFamily="34" charset="0"/>
                <a:cs typeface="Arial" panose="020B0604020202020204" pitchFamily="34" charset="0"/>
              </a:rPr>
              <a:t>5-7 </a:t>
            </a:r>
            <a:r>
              <a:rPr lang="en-US" sz="1100" dirty="0" err="1">
                <a:latin typeface="Calibri" panose="020F0502020204030204" pitchFamily="34" charset="0"/>
                <a:ea typeface="Calibri" panose="020F0502020204030204" pitchFamily="34" charset="0"/>
                <a:cs typeface="Times New Roman" panose="02020603050405020304" pitchFamily="18" charset="0"/>
              </a:rPr>
              <a:t>Multisectoral</a:t>
            </a:r>
            <a:r>
              <a:rPr lang="en-US" sz="1100" dirty="0">
                <a:latin typeface="Calibri" panose="020F0502020204030204" pitchFamily="34" charset="0"/>
                <a:ea typeface="Calibri" panose="020F0502020204030204" pitchFamily="34" charset="0"/>
                <a:cs typeface="Times New Roman" panose="02020603050405020304" pitchFamily="18" charset="0"/>
              </a:rPr>
              <a:t> efforts are needed to</a:t>
            </a:r>
            <a:r>
              <a:rPr lang="en-US" sz="1100" dirty="0">
                <a:effectLst/>
                <a:latin typeface="Calibri" panose="020F0502020204030204" pitchFamily="34" charset="0"/>
                <a:ea typeface="Calibri" panose="020F0502020204030204" pitchFamily="34" charset="0"/>
                <a:cs typeface="Times New Roman" panose="02020603050405020304" pitchFamily="18" charset="0"/>
              </a:rPr>
              <a:t> protect, promote and support breastfeeding</a:t>
            </a:r>
            <a:r>
              <a:rPr lang="en-US" sz="1100" dirty="0">
                <a:latin typeface="Calibri" panose="020F0502020204030204" pitchFamily="34" charset="0"/>
                <a:ea typeface="Calibri" panose="020F0502020204030204" pitchFamily="34" charset="0"/>
                <a:cs typeface="Times New Roman" panose="02020603050405020304" pitchFamily="18" charset="0"/>
              </a:rPr>
              <a:t>;</a:t>
            </a:r>
            <a:r>
              <a:rPr lang="en-US" sz="1100" baseline="30000" dirty="0">
                <a:latin typeface="Calibri" panose="020F0502020204030204" pitchFamily="34" charset="0"/>
                <a:ea typeface="Calibri" panose="020F0502020204030204" pitchFamily="34" charset="0"/>
                <a:cs typeface="Arial" panose="020B0604020202020204" pitchFamily="34" charset="0"/>
              </a:rPr>
              <a:t> 7-8</a:t>
            </a:r>
            <a:r>
              <a:rPr lang="en-US" sz="1100" dirty="0">
                <a:latin typeface="Calibri" panose="020F0502020204030204" pitchFamily="34" charset="0"/>
                <a:ea typeface="Calibri" panose="020F0502020204030204" pitchFamily="34" charset="0"/>
                <a:cs typeface="Times New Roman" panose="02020603050405020304" pitchFamily="18" charset="0"/>
              </a:rPr>
              <a:t> however, it is critical to reflect on current efforts, identify gaps in programming, and present evidence-based recommended actions to move forward in an effective and sustainable manner to improve breastfeeding rates.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57">
            <a:extLst>
              <a:ext uri="{FF2B5EF4-FFF2-40B4-BE49-F238E27FC236}">
                <a16:creationId xmlns:a16="http://schemas.microsoft.com/office/drawing/2014/main" id="{4C3687CE-4420-CB48-B6EB-C3F75AF434B7}"/>
              </a:ext>
            </a:extLst>
          </p:cNvPr>
          <p:cNvSpPr txBox="1"/>
          <p:nvPr/>
        </p:nvSpPr>
        <p:spPr>
          <a:xfrm>
            <a:off x="254000" y="6390641"/>
            <a:ext cx="2172970" cy="103896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To share the key policy recommendations developed by the Becoming Breastfeeding Friendly initiative in Samoa, which identified gaps in national breast-feeding programs. </a:t>
            </a:r>
            <a:endParaRPr lang="en-US" sz="1200" dirty="0">
              <a:solidFill>
                <a:srgbClr val="000000"/>
              </a:solidFill>
              <a:effectLst/>
              <a:latin typeface="MyriadPro-Regular"/>
              <a:ea typeface="Calibri" panose="020F0502020204030204" pitchFamily="34" charset="0"/>
              <a:cs typeface="MyriadPro-Regular"/>
            </a:endParaRPr>
          </a:p>
          <a:p>
            <a:pPr marL="0" marR="0" algn="just">
              <a:spcBef>
                <a:spcPts val="0"/>
              </a:spcBef>
              <a:spcAft>
                <a:spcPts val="0"/>
              </a:spcAft>
            </a:pPr>
            <a:r>
              <a:rPr lang="en-US" sz="11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solidFill>
                <a:srgbClr val="000000"/>
              </a:solidFill>
              <a:effectLst/>
              <a:latin typeface="MyriadPro-Regular"/>
              <a:ea typeface="Calibri" panose="020F0502020204030204" pitchFamily="34" charset="0"/>
              <a:cs typeface="MyriadPro-Regular"/>
            </a:endParaRPr>
          </a:p>
        </p:txBody>
      </p:sp>
      <p:sp>
        <p:nvSpPr>
          <p:cNvPr id="20" name="Text Box 17">
            <a:extLst>
              <a:ext uri="{FF2B5EF4-FFF2-40B4-BE49-F238E27FC236}">
                <a16:creationId xmlns:a16="http://schemas.microsoft.com/office/drawing/2014/main" id="{CE2E5587-FD50-9746-BFC3-AB0063B96355}"/>
              </a:ext>
            </a:extLst>
          </p:cNvPr>
          <p:cNvSpPr txBox="1"/>
          <p:nvPr/>
        </p:nvSpPr>
        <p:spPr>
          <a:xfrm>
            <a:off x="5875020" y="2948308"/>
            <a:ext cx="1739900" cy="121094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dirty="0">
                <a:solidFill>
                  <a:srgbClr val="7F97B3"/>
                </a:solidFill>
                <a:effectLst/>
                <a:ea typeface="Calibri" panose="020F0502020204030204" pitchFamily="34" charset="0"/>
                <a:cs typeface="Arial" panose="020B0604020202020204" pitchFamily="34" charset="0"/>
              </a:rPr>
              <a:t>Samoan infants are </a:t>
            </a:r>
            <a:r>
              <a:rPr lang="en-US" sz="1400" b="1" dirty="0">
                <a:solidFill>
                  <a:srgbClr val="7F97B3"/>
                </a:solidFill>
                <a:effectLst/>
                <a:ea typeface="Calibri" panose="020F0502020204030204" pitchFamily="34" charset="0"/>
                <a:cs typeface="Arial" panose="020B0604020202020204" pitchFamily="34" charset="0"/>
              </a:rPr>
              <a:t>exclusively breastfed </a:t>
            </a:r>
            <a:r>
              <a:rPr lang="en-US" sz="1400" dirty="0">
                <a:solidFill>
                  <a:srgbClr val="7F97B3"/>
                </a:solidFill>
                <a:effectLst/>
                <a:ea typeface="Calibri" panose="020F0502020204030204" pitchFamily="34" charset="0"/>
                <a:cs typeface="Arial" panose="020B0604020202020204" pitchFamily="34" charset="0"/>
              </a:rPr>
              <a:t>for the first six months of life</a:t>
            </a:r>
            <a:r>
              <a:rPr lang="en-US" sz="1400" baseline="30000" dirty="0">
                <a:solidFill>
                  <a:srgbClr val="7F97B3"/>
                </a:solidFill>
                <a:effectLst/>
                <a:ea typeface="Calibri" panose="020F0502020204030204" pitchFamily="34" charset="0"/>
                <a:cs typeface="Arial" panose="020B0604020202020204" pitchFamily="34" charset="0"/>
              </a:rPr>
              <a:t>5</a:t>
            </a:r>
            <a:endParaRPr lang="en-US" sz="1200" dirty="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100" b="1" dirty="0">
                <a:solidFill>
                  <a:srgbClr val="7F97B3"/>
                </a:solidFill>
                <a:effectLst/>
                <a:ea typeface="Calibri" panose="020F0502020204030204" pitchFamily="34" charset="0"/>
                <a:cs typeface="Times New Roman" panose="02020603050405020304" pitchFamily="18" charset="0"/>
              </a:rPr>
              <a:t> </a:t>
            </a:r>
            <a:endParaRPr lang="en-US" sz="1200" dirty="0">
              <a:effectLst/>
              <a:ea typeface="Calibri" panose="020F0502020204030204" pitchFamily="34" charset="0"/>
              <a:cs typeface="Times New Roman" panose="02020603050405020304" pitchFamily="18" charset="0"/>
            </a:endParaRPr>
          </a:p>
        </p:txBody>
      </p:sp>
      <p:sp>
        <p:nvSpPr>
          <p:cNvPr id="21" name="Text Box 9">
            <a:extLst>
              <a:ext uri="{FF2B5EF4-FFF2-40B4-BE49-F238E27FC236}">
                <a16:creationId xmlns:a16="http://schemas.microsoft.com/office/drawing/2014/main" id="{191A945E-8F16-4548-B97D-A4766F729C4D}"/>
              </a:ext>
            </a:extLst>
          </p:cNvPr>
          <p:cNvSpPr txBox="1"/>
          <p:nvPr/>
        </p:nvSpPr>
        <p:spPr>
          <a:xfrm>
            <a:off x="6006465" y="2448559"/>
            <a:ext cx="1435099" cy="6394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3300" b="1" dirty="0">
                <a:solidFill>
                  <a:srgbClr val="41536C"/>
                </a:solidFill>
                <a:effectLst>
                  <a:outerShdw blurRad="63500" sx="102000" sy="102000" algn="ctr">
                    <a:srgbClr val="000000">
                      <a:alpha val="40000"/>
                    </a:srgbClr>
                  </a:outerShdw>
                </a:effectLst>
                <a:latin typeface="Calibri" panose="020F0502020204030204" pitchFamily="34" charset="0"/>
                <a:ea typeface="Calibri" panose="020F0502020204030204" pitchFamily="34" charset="0"/>
                <a:cs typeface="Arial" panose="020B0604020202020204" pitchFamily="34" charset="0"/>
              </a:rPr>
              <a:t>7 in 10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11">
            <a:extLst>
              <a:ext uri="{FF2B5EF4-FFF2-40B4-BE49-F238E27FC236}">
                <a16:creationId xmlns:a16="http://schemas.microsoft.com/office/drawing/2014/main" id="{F56D6F88-59D8-2740-B483-0C95E57B5A01}"/>
              </a:ext>
            </a:extLst>
          </p:cNvPr>
          <p:cNvSpPr txBox="1"/>
          <p:nvPr/>
        </p:nvSpPr>
        <p:spPr>
          <a:xfrm>
            <a:off x="5666740" y="5761990"/>
            <a:ext cx="1852295" cy="5149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24" name="Straight Connector 23">
            <a:extLst>
              <a:ext uri="{FF2B5EF4-FFF2-40B4-BE49-F238E27FC236}">
                <a16:creationId xmlns:a16="http://schemas.microsoft.com/office/drawing/2014/main" id="{607F99DA-2CE4-D24C-B87C-7B01A20C9624}"/>
              </a:ext>
            </a:extLst>
          </p:cNvPr>
          <p:cNvCxnSpPr>
            <a:cxnSpLocks/>
          </p:cNvCxnSpPr>
          <p:nvPr/>
        </p:nvCxnSpPr>
        <p:spPr>
          <a:xfrm flipV="1">
            <a:off x="-17418" y="2136140"/>
            <a:ext cx="7789818" cy="22225"/>
          </a:xfrm>
          <a:prstGeom prst="line">
            <a:avLst/>
          </a:prstGeom>
          <a:ln w="38100">
            <a:solidFill>
              <a:srgbClr val="ABB8C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A3AE0D6-C640-6543-8630-2A4A4BE7D4D3}"/>
              </a:ext>
            </a:extLst>
          </p:cNvPr>
          <p:cNvCxnSpPr/>
          <p:nvPr/>
        </p:nvCxnSpPr>
        <p:spPr>
          <a:xfrm>
            <a:off x="300990" y="6034405"/>
            <a:ext cx="2125980" cy="0"/>
          </a:xfrm>
          <a:prstGeom prst="line">
            <a:avLst/>
          </a:prstGeom>
          <a:ln w="38100">
            <a:solidFill>
              <a:srgbClr val="7F97B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F02D03B-3230-904E-B0D9-12F8CC2053B2}"/>
              </a:ext>
            </a:extLst>
          </p:cNvPr>
          <p:cNvCxnSpPr/>
          <p:nvPr/>
        </p:nvCxnSpPr>
        <p:spPr>
          <a:xfrm>
            <a:off x="320040" y="4989195"/>
            <a:ext cx="2125980" cy="0"/>
          </a:xfrm>
          <a:prstGeom prst="line">
            <a:avLst/>
          </a:prstGeom>
          <a:ln w="38100">
            <a:solidFill>
              <a:srgbClr val="40536C"/>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A092900-246C-EB44-AFF9-70A46CBFA66D}"/>
              </a:ext>
            </a:extLst>
          </p:cNvPr>
          <p:cNvCxnSpPr/>
          <p:nvPr/>
        </p:nvCxnSpPr>
        <p:spPr>
          <a:xfrm>
            <a:off x="301625" y="7633335"/>
            <a:ext cx="2125980" cy="0"/>
          </a:xfrm>
          <a:prstGeom prst="line">
            <a:avLst/>
          </a:prstGeom>
          <a:ln w="38100">
            <a:solidFill>
              <a:srgbClr val="ABB8CC"/>
            </a:solidFill>
          </a:ln>
        </p:spPr>
        <p:style>
          <a:lnRef idx="1">
            <a:schemeClr val="accent1"/>
          </a:lnRef>
          <a:fillRef idx="0">
            <a:schemeClr val="accent1"/>
          </a:fillRef>
          <a:effectRef idx="0">
            <a:schemeClr val="accent1"/>
          </a:effectRef>
          <a:fontRef idx="minor">
            <a:schemeClr val="tx1"/>
          </a:fontRef>
        </p:style>
      </p:cxnSp>
      <p:sp>
        <p:nvSpPr>
          <p:cNvPr id="30" name="Text Box 96">
            <a:extLst>
              <a:ext uri="{FF2B5EF4-FFF2-40B4-BE49-F238E27FC236}">
                <a16:creationId xmlns:a16="http://schemas.microsoft.com/office/drawing/2014/main" id="{9F0DF287-B9E3-A245-836E-32B4DD6EC9CF}"/>
              </a:ext>
            </a:extLst>
          </p:cNvPr>
          <p:cNvSpPr txBox="1"/>
          <p:nvPr/>
        </p:nvSpPr>
        <p:spPr>
          <a:xfrm>
            <a:off x="2583271" y="8811422"/>
            <a:ext cx="4808855" cy="72540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b="1" i="1" dirty="0">
                <a:solidFill>
                  <a:srgbClr val="41526C"/>
                </a:solidFill>
                <a:effectLst/>
                <a:latin typeface="Calibri" panose="020F0502020204030204" pitchFamily="34" charset="0"/>
                <a:ea typeface="Calibri" panose="020F0502020204030204" pitchFamily="34" charset="0"/>
                <a:cs typeface="Calibri" panose="020F0502020204030204" pitchFamily="34" charset="0"/>
              </a:rPr>
              <a:t>“</a:t>
            </a:r>
            <a:r>
              <a:rPr lang="en-US" sz="1400" b="1" i="1" dirty="0">
                <a:solidFill>
                  <a:srgbClr val="41526C"/>
                </a:solidFill>
                <a:effectLst/>
                <a:latin typeface="Calibri" panose="020F0502020204030204" pitchFamily="34" charset="0"/>
                <a:ea typeface="Calibri" panose="020F0502020204030204" pitchFamily="34" charset="0"/>
                <a:cs typeface="Calibri" panose="020F0502020204030204" pitchFamily="34" charset="0"/>
              </a:rPr>
              <a:t>Quote”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 b="1" i="1" dirty="0">
                <a:solidFill>
                  <a:srgbClr val="41526C"/>
                </a:solidFill>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1" name="Straight Connector 30">
            <a:extLst>
              <a:ext uri="{FF2B5EF4-FFF2-40B4-BE49-F238E27FC236}">
                <a16:creationId xmlns:a16="http://schemas.microsoft.com/office/drawing/2014/main" id="{CA688292-067F-5341-9B2A-04AF55436EBA}"/>
              </a:ext>
            </a:extLst>
          </p:cNvPr>
          <p:cNvCxnSpPr/>
          <p:nvPr/>
        </p:nvCxnSpPr>
        <p:spPr>
          <a:xfrm>
            <a:off x="2729230" y="8812333"/>
            <a:ext cx="4683125" cy="0"/>
          </a:xfrm>
          <a:prstGeom prst="line">
            <a:avLst/>
          </a:prstGeom>
          <a:ln w="38100">
            <a:solidFill>
              <a:srgbClr val="ABB8CC"/>
            </a:solidFill>
          </a:ln>
        </p:spPr>
        <p:style>
          <a:lnRef idx="1">
            <a:schemeClr val="accent1"/>
          </a:lnRef>
          <a:fillRef idx="0">
            <a:schemeClr val="accent1"/>
          </a:fillRef>
          <a:effectRef idx="0">
            <a:schemeClr val="accent1"/>
          </a:effectRef>
          <a:fontRef idx="minor">
            <a:schemeClr val="tx1"/>
          </a:fontRef>
        </p:style>
      </p:cxnSp>
      <p:sp>
        <p:nvSpPr>
          <p:cNvPr id="2" name="Rectangle 31">
            <a:extLst>
              <a:ext uri="{FF2B5EF4-FFF2-40B4-BE49-F238E27FC236}">
                <a16:creationId xmlns:a16="http://schemas.microsoft.com/office/drawing/2014/main" id="{3329B3AE-C326-5D47-8A40-465FB525387D}"/>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35">
            <a:extLst>
              <a:ext uri="{FF2B5EF4-FFF2-40B4-BE49-F238E27FC236}">
                <a16:creationId xmlns:a16="http://schemas.microsoft.com/office/drawing/2014/main" id="{01520D95-C551-4E4A-AF89-8CCEBAE83D7C}"/>
              </a:ext>
            </a:extLst>
          </p:cNvPr>
          <p:cNvSpPr>
            <a:spLocks noChangeArrowheads="1"/>
          </p:cNvSpPr>
          <p:nvPr/>
        </p:nvSpPr>
        <p:spPr bwMode="auto">
          <a:xfrm>
            <a:off x="0" y="457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36">
            <a:extLst>
              <a:ext uri="{FF2B5EF4-FFF2-40B4-BE49-F238E27FC236}">
                <a16:creationId xmlns:a16="http://schemas.microsoft.com/office/drawing/2014/main" id="{AE20F9E3-6070-D943-9D64-0D53FD9B9E59}"/>
              </a:ext>
            </a:extLst>
          </p:cNvPr>
          <p:cNvSpPr>
            <a:spLocks noChangeArrowheads="1"/>
          </p:cNvSpPr>
          <p:nvPr/>
        </p:nvSpPr>
        <p:spPr bwMode="auto">
          <a:xfrm>
            <a:off x="0" y="914400"/>
            <a:ext cx="777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37">
            <a:extLst>
              <a:ext uri="{FF2B5EF4-FFF2-40B4-BE49-F238E27FC236}">
                <a16:creationId xmlns:a16="http://schemas.microsoft.com/office/drawing/2014/main" id="{8D7ADDE1-F04E-F245-B4F1-B260537A8332}"/>
              </a:ext>
            </a:extLst>
          </p:cNvPr>
          <p:cNvSpPr>
            <a:spLocks noChangeArrowheads="1"/>
          </p:cNvSpPr>
          <p:nvPr/>
        </p:nvSpPr>
        <p:spPr bwMode="auto">
          <a:xfrm>
            <a:off x="0" y="9144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39">
            <a:extLst>
              <a:ext uri="{FF2B5EF4-FFF2-40B4-BE49-F238E27FC236}">
                <a16:creationId xmlns:a16="http://schemas.microsoft.com/office/drawing/2014/main" id="{8FAEDD7A-8CF2-D84A-A5A8-5A5CD3E49CFB}"/>
              </a:ext>
            </a:extLst>
          </p:cNvPr>
          <p:cNvSpPr>
            <a:spLocks noChangeArrowheads="1"/>
          </p:cNvSpPr>
          <p:nvPr/>
        </p:nvSpPr>
        <p:spPr bwMode="auto">
          <a:xfrm>
            <a:off x="0" y="1371600"/>
            <a:ext cx="777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52">
            <a:extLst>
              <a:ext uri="{FF2B5EF4-FFF2-40B4-BE49-F238E27FC236}">
                <a16:creationId xmlns:a16="http://schemas.microsoft.com/office/drawing/2014/main" id="{D343E6A9-C470-314A-879D-0F0412479983}"/>
              </a:ext>
            </a:extLst>
          </p:cNvPr>
          <p:cNvSpPr>
            <a:spLocks noChangeArrowheads="1"/>
          </p:cNvSpPr>
          <p:nvPr/>
        </p:nvSpPr>
        <p:spPr bwMode="auto">
          <a:xfrm>
            <a:off x="0" y="1371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38" name="Straight Connector 37">
            <a:extLst>
              <a:ext uri="{FF2B5EF4-FFF2-40B4-BE49-F238E27FC236}">
                <a16:creationId xmlns:a16="http://schemas.microsoft.com/office/drawing/2014/main" id="{2DF8C3CA-BFEB-154A-BBCB-A158DD01AD5E}"/>
              </a:ext>
            </a:extLst>
          </p:cNvPr>
          <p:cNvCxnSpPr>
            <a:cxnSpLocks/>
          </p:cNvCxnSpPr>
          <p:nvPr/>
        </p:nvCxnSpPr>
        <p:spPr>
          <a:xfrm>
            <a:off x="-17418" y="9373873"/>
            <a:ext cx="7772400" cy="0"/>
          </a:xfrm>
          <a:prstGeom prst="line">
            <a:avLst/>
          </a:prstGeom>
          <a:ln w="38100">
            <a:solidFill>
              <a:srgbClr val="ADB8CA"/>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690A460-DF2C-1D49-872F-903A60BB5117}"/>
              </a:ext>
            </a:extLst>
          </p:cNvPr>
          <p:cNvSpPr txBox="1"/>
          <p:nvPr/>
        </p:nvSpPr>
        <p:spPr>
          <a:xfrm>
            <a:off x="3744483" y="9603291"/>
            <a:ext cx="263214" cy="276999"/>
          </a:xfrm>
          <a:prstGeom prst="rect">
            <a:avLst/>
          </a:prstGeom>
          <a:noFill/>
        </p:spPr>
        <p:txBody>
          <a:bodyPr wrap="none" rtlCol="0">
            <a:spAutoFit/>
          </a:bodyPr>
          <a:lstStyle/>
          <a:p>
            <a:r>
              <a:rPr lang="en-US" sz="1200" dirty="0"/>
              <a:t>1</a:t>
            </a:r>
          </a:p>
        </p:txBody>
      </p:sp>
      <p:sp>
        <p:nvSpPr>
          <p:cNvPr id="40" name="Text Box 19">
            <a:extLst>
              <a:ext uri="{FF2B5EF4-FFF2-40B4-BE49-F238E27FC236}">
                <a16:creationId xmlns:a16="http://schemas.microsoft.com/office/drawing/2014/main" id="{94084A41-DBBF-CF47-A096-EC6640285EDF}"/>
              </a:ext>
            </a:extLst>
          </p:cNvPr>
          <p:cNvSpPr txBox="1"/>
          <p:nvPr/>
        </p:nvSpPr>
        <p:spPr>
          <a:xfrm>
            <a:off x="4439919" y="5854244"/>
            <a:ext cx="3070861" cy="2894595"/>
          </a:xfrm>
          <a:prstGeom prst="rect">
            <a:avLst/>
          </a:prstGeom>
          <a:noFill/>
          <a:ln w="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1100" dirty="0">
                <a:latin typeface="Calibri" panose="020F0502020204030204" pitchFamily="34" charset="0"/>
                <a:ea typeface="Calibri" panose="020F0502020204030204" pitchFamily="34" charset="0"/>
                <a:cs typeface="Times New Roman" panose="02020603050405020304" pitchFamily="18" charset="0"/>
              </a:rPr>
              <a:t>The BBF process guides countries with assessing the current national breastfeeding efforts and their readiness to scale up their breastfeeding protection, promotion, and support programs. This evidence-based process was first developed by Dr. Rafael Perez-Escamilla at Yale School of Public Health and an expert group, and uses a Breastfeeding Gear Model to score country’s breastfeeding performance ‘gears’ which must be at work and in harmony for large-scale improvement in country’s national breastfeeding program. The model includes 54 evidence-based benchmarks within eight gears: 1) Advocacy, 2) Political Will, 3) Legislation &amp; Policies, 4) Funding &amp; Resources, 5) Training &amp; Program Delivery, 6) Promotion, 7) Research &amp; Evaluation, and 8) Coordination, Goals &amp; Monitoring. </a:t>
            </a:r>
          </a:p>
          <a:p>
            <a:pPr algn="just"/>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gn="just"/>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just"/>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3" name="Diagram 32"/>
          <p:cNvGraphicFramePr/>
          <p:nvPr>
            <p:extLst>
              <p:ext uri="{D42A27DB-BD31-4B8C-83A1-F6EECF244321}">
                <p14:modId xmlns:p14="http://schemas.microsoft.com/office/powerpoint/2010/main" val="1237970966"/>
              </p:ext>
            </p:extLst>
          </p:nvPr>
        </p:nvGraphicFramePr>
        <p:xfrm>
          <a:off x="2732087" y="5932561"/>
          <a:ext cx="1683794" cy="26174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3" name="Picture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27357"/>
            <a:ext cx="2595244" cy="5034327"/>
          </a:xfrm>
          <a:prstGeom prst="rect">
            <a:avLst/>
          </a:prstGeom>
        </p:spPr>
      </p:pic>
      <p:pic>
        <p:nvPicPr>
          <p:cNvPr id="29" name="Picture 2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0510" y="9377656"/>
            <a:ext cx="1966646" cy="517853"/>
          </a:xfrm>
          <a:prstGeom prst="rect">
            <a:avLst/>
          </a:prstGeom>
        </p:spPr>
      </p:pic>
    </p:spTree>
    <p:extLst>
      <p:ext uri="{BB962C8B-B14F-4D97-AF65-F5344CB8AC3E}">
        <p14:creationId xmlns:p14="http://schemas.microsoft.com/office/powerpoint/2010/main" val="872489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
          <p:cNvSpPr/>
          <p:nvPr/>
        </p:nvSpPr>
        <p:spPr>
          <a:xfrm>
            <a:off x="1300884" y="3852134"/>
            <a:ext cx="1178051" cy="1178051"/>
          </a:xfrm>
          <a:custGeom>
            <a:avLst/>
            <a:gdLst>
              <a:gd name="connsiteX0" fmla="*/ 1060263 w 2120524"/>
              <a:gd name="connsiteY0" fmla="*/ 406359 h 2120523"/>
              <a:gd name="connsiteX1" fmla="*/ 376234 w 2120524"/>
              <a:gd name="connsiteY1" fmla="*/ 1060261 h 2120523"/>
              <a:gd name="connsiteX2" fmla="*/ 1060263 w 2120524"/>
              <a:gd name="connsiteY2" fmla="*/ 1714163 h 2120523"/>
              <a:gd name="connsiteX3" fmla="*/ 1744292 w 2120524"/>
              <a:gd name="connsiteY3" fmla="*/ 1060261 h 2120523"/>
              <a:gd name="connsiteX4" fmla="*/ 1060263 w 2120524"/>
              <a:gd name="connsiteY4" fmla="*/ 406359 h 2120523"/>
              <a:gd name="connsiteX5" fmla="*/ 927356 w 2120524"/>
              <a:gd name="connsiteY5" fmla="*/ 0 h 2120523"/>
              <a:gd name="connsiteX6" fmla="*/ 1189622 w 2120524"/>
              <a:gd name="connsiteY6" fmla="*/ 0 h 2120523"/>
              <a:gd name="connsiteX7" fmla="*/ 1255191 w 2120524"/>
              <a:gd name="connsiteY7" fmla="*/ 65569 h 2120523"/>
              <a:gd name="connsiteX8" fmla="*/ 1255191 w 2120524"/>
              <a:gd name="connsiteY8" fmla="*/ 255435 h 2120523"/>
              <a:gd name="connsiteX9" fmla="*/ 1289020 w 2120524"/>
              <a:gd name="connsiteY9" fmla="*/ 264496 h 2120523"/>
              <a:gd name="connsiteX10" fmla="*/ 1383713 w 2120524"/>
              <a:gd name="connsiteY10" fmla="*/ 100482 h 2120523"/>
              <a:gd name="connsiteX11" fmla="*/ 1473282 w 2120524"/>
              <a:gd name="connsiteY11" fmla="*/ 76482 h 2120523"/>
              <a:gd name="connsiteX12" fmla="*/ 1700411 w 2120524"/>
              <a:gd name="connsiteY12" fmla="*/ 207615 h 2120523"/>
              <a:gd name="connsiteX13" fmla="*/ 1724411 w 2120524"/>
              <a:gd name="connsiteY13" fmla="*/ 297184 h 2120523"/>
              <a:gd name="connsiteX14" fmla="*/ 1622542 w 2120524"/>
              <a:gd name="connsiteY14" fmla="*/ 473626 h 2120523"/>
              <a:gd name="connsiteX15" fmla="*/ 1640939 w 2120524"/>
              <a:gd name="connsiteY15" fmla="*/ 496852 h 2120523"/>
              <a:gd name="connsiteX16" fmla="*/ 1821567 w 2120524"/>
              <a:gd name="connsiteY16" fmla="*/ 392566 h 2120523"/>
              <a:gd name="connsiteX17" fmla="*/ 1911136 w 2120524"/>
              <a:gd name="connsiteY17" fmla="*/ 416566 h 2120523"/>
              <a:gd name="connsiteX18" fmla="*/ 2042269 w 2120524"/>
              <a:gd name="connsiteY18" fmla="*/ 643695 h 2120523"/>
              <a:gd name="connsiteX19" fmla="*/ 2018269 w 2120524"/>
              <a:gd name="connsiteY19" fmla="*/ 733264 h 2120523"/>
              <a:gd name="connsiteX20" fmla="*/ 1826918 w 2120524"/>
              <a:gd name="connsiteY20" fmla="*/ 843741 h 2120523"/>
              <a:gd name="connsiteX21" fmla="*/ 1831810 w 2120524"/>
              <a:gd name="connsiteY21" fmla="*/ 863560 h 2120523"/>
              <a:gd name="connsiteX22" fmla="*/ 2054955 w 2120524"/>
              <a:gd name="connsiteY22" fmla="*/ 863560 h 2120523"/>
              <a:gd name="connsiteX23" fmla="*/ 2120524 w 2120524"/>
              <a:gd name="connsiteY23" fmla="*/ 929129 h 2120523"/>
              <a:gd name="connsiteX24" fmla="*/ 2120524 w 2120524"/>
              <a:gd name="connsiteY24" fmla="*/ 1191395 h 2120523"/>
              <a:gd name="connsiteX25" fmla="*/ 2054955 w 2120524"/>
              <a:gd name="connsiteY25" fmla="*/ 1256964 h 2120523"/>
              <a:gd name="connsiteX26" fmla="*/ 1831811 w 2120524"/>
              <a:gd name="connsiteY26" fmla="*/ 1256964 h 2120523"/>
              <a:gd name="connsiteX27" fmla="*/ 1826919 w 2120524"/>
              <a:gd name="connsiteY27" fmla="*/ 1276783 h 2120523"/>
              <a:gd name="connsiteX28" fmla="*/ 2018269 w 2120524"/>
              <a:gd name="connsiteY28" fmla="*/ 1387259 h 2120523"/>
              <a:gd name="connsiteX29" fmla="*/ 2042269 w 2120524"/>
              <a:gd name="connsiteY29" fmla="*/ 1476828 h 2120523"/>
              <a:gd name="connsiteX30" fmla="*/ 1911136 w 2120524"/>
              <a:gd name="connsiteY30" fmla="*/ 1703957 h 2120523"/>
              <a:gd name="connsiteX31" fmla="*/ 1821567 w 2120524"/>
              <a:gd name="connsiteY31" fmla="*/ 1727957 h 2120523"/>
              <a:gd name="connsiteX32" fmla="*/ 1640939 w 2120524"/>
              <a:gd name="connsiteY32" fmla="*/ 1623671 h 2120523"/>
              <a:gd name="connsiteX33" fmla="*/ 1623568 w 2120524"/>
              <a:gd name="connsiteY33" fmla="*/ 1645603 h 2120523"/>
              <a:gd name="connsiteX34" fmla="*/ 1726184 w 2120524"/>
              <a:gd name="connsiteY34" fmla="*/ 1823340 h 2120523"/>
              <a:gd name="connsiteX35" fmla="*/ 1702184 w 2120524"/>
              <a:gd name="connsiteY35" fmla="*/ 1912909 h 2120523"/>
              <a:gd name="connsiteX36" fmla="*/ 1475055 w 2120524"/>
              <a:gd name="connsiteY36" fmla="*/ 2044042 h 2120523"/>
              <a:gd name="connsiteX37" fmla="*/ 1385486 w 2120524"/>
              <a:gd name="connsiteY37" fmla="*/ 2020042 h 2120523"/>
              <a:gd name="connsiteX38" fmla="*/ 1290556 w 2120524"/>
              <a:gd name="connsiteY38" fmla="*/ 1855617 h 2120523"/>
              <a:gd name="connsiteX39" fmla="*/ 1255191 w 2120524"/>
              <a:gd name="connsiteY39" fmla="*/ 1865089 h 2120523"/>
              <a:gd name="connsiteX40" fmla="*/ 1255191 w 2120524"/>
              <a:gd name="connsiteY40" fmla="*/ 2054954 h 2120523"/>
              <a:gd name="connsiteX41" fmla="*/ 1189622 w 2120524"/>
              <a:gd name="connsiteY41" fmla="*/ 2120523 h 2120523"/>
              <a:gd name="connsiteX42" fmla="*/ 927356 w 2120524"/>
              <a:gd name="connsiteY42" fmla="*/ 2120523 h 2120523"/>
              <a:gd name="connsiteX43" fmla="*/ 861787 w 2120524"/>
              <a:gd name="connsiteY43" fmla="*/ 2054954 h 2120523"/>
              <a:gd name="connsiteX44" fmla="*/ 861787 w 2120524"/>
              <a:gd name="connsiteY44" fmla="*/ 1866039 h 2120523"/>
              <a:gd name="connsiteX45" fmla="*/ 824412 w 2120524"/>
              <a:gd name="connsiteY45" fmla="*/ 1856028 h 2120523"/>
              <a:gd name="connsiteX46" fmla="*/ 729719 w 2120524"/>
              <a:gd name="connsiteY46" fmla="*/ 2020042 h 2120523"/>
              <a:gd name="connsiteX47" fmla="*/ 640150 w 2120524"/>
              <a:gd name="connsiteY47" fmla="*/ 2044042 h 2120523"/>
              <a:gd name="connsiteX48" fmla="*/ 413021 w 2120524"/>
              <a:gd name="connsiteY48" fmla="*/ 1912909 h 2120523"/>
              <a:gd name="connsiteX49" fmla="*/ 389021 w 2120524"/>
              <a:gd name="connsiteY49" fmla="*/ 1823340 h 2120523"/>
              <a:gd name="connsiteX50" fmla="*/ 490889 w 2120524"/>
              <a:gd name="connsiteY50" fmla="*/ 1646898 h 2120523"/>
              <a:gd name="connsiteX51" fmla="*/ 473605 w 2120524"/>
              <a:gd name="connsiteY51" fmla="*/ 1625076 h 2120523"/>
              <a:gd name="connsiteX52" fmla="*/ 295411 w 2120524"/>
              <a:gd name="connsiteY52" fmla="*/ 1727957 h 2120523"/>
              <a:gd name="connsiteX53" fmla="*/ 205842 w 2120524"/>
              <a:gd name="connsiteY53" fmla="*/ 1703957 h 2120523"/>
              <a:gd name="connsiteX54" fmla="*/ 74709 w 2120524"/>
              <a:gd name="connsiteY54" fmla="*/ 1476828 h 2120523"/>
              <a:gd name="connsiteX55" fmla="*/ 98709 w 2120524"/>
              <a:gd name="connsiteY55" fmla="*/ 1387259 h 2120523"/>
              <a:gd name="connsiteX56" fmla="*/ 286956 w 2120524"/>
              <a:gd name="connsiteY56" fmla="*/ 1278575 h 2120523"/>
              <a:gd name="connsiteX57" fmla="*/ 281621 w 2120524"/>
              <a:gd name="connsiteY57" fmla="*/ 1256964 h 2120523"/>
              <a:gd name="connsiteX58" fmla="*/ 65569 w 2120524"/>
              <a:gd name="connsiteY58" fmla="*/ 1256964 h 2120523"/>
              <a:gd name="connsiteX59" fmla="*/ 0 w 2120524"/>
              <a:gd name="connsiteY59" fmla="*/ 1191395 h 2120523"/>
              <a:gd name="connsiteX60" fmla="*/ 0 w 2120524"/>
              <a:gd name="connsiteY60" fmla="*/ 929129 h 2120523"/>
              <a:gd name="connsiteX61" fmla="*/ 65569 w 2120524"/>
              <a:gd name="connsiteY61" fmla="*/ 863560 h 2120523"/>
              <a:gd name="connsiteX62" fmla="*/ 281622 w 2120524"/>
              <a:gd name="connsiteY62" fmla="*/ 863560 h 2120523"/>
              <a:gd name="connsiteX63" fmla="*/ 286956 w 2120524"/>
              <a:gd name="connsiteY63" fmla="*/ 841949 h 2120523"/>
              <a:gd name="connsiteX64" fmla="*/ 98709 w 2120524"/>
              <a:gd name="connsiteY64" fmla="*/ 733264 h 2120523"/>
              <a:gd name="connsiteX65" fmla="*/ 74709 w 2120524"/>
              <a:gd name="connsiteY65" fmla="*/ 643695 h 2120523"/>
              <a:gd name="connsiteX66" fmla="*/ 205842 w 2120524"/>
              <a:gd name="connsiteY66" fmla="*/ 416566 h 2120523"/>
              <a:gd name="connsiteX67" fmla="*/ 295411 w 2120524"/>
              <a:gd name="connsiteY67" fmla="*/ 392566 h 2120523"/>
              <a:gd name="connsiteX68" fmla="*/ 473606 w 2120524"/>
              <a:gd name="connsiteY68" fmla="*/ 495447 h 2120523"/>
              <a:gd name="connsiteX69" fmla="*/ 491915 w 2120524"/>
              <a:gd name="connsiteY69" fmla="*/ 472331 h 2120523"/>
              <a:gd name="connsiteX70" fmla="*/ 390794 w 2120524"/>
              <a:gd name="connsiteY70" fmla="*/ 297184 h 2120523"/>
              <a:gd name="connsiteX71" fmla="*/ 414794 w 2120524"/>
              <a:gd name="connsiteY71" fmla="*/ 207615 h 2120523"/>
              <a:gd name="connsiteX72" fmla="*/ 641923 w 2120524"/>
              <a:gd name="connsiteY72" fmla="*/ 76482 h 2120523"/>
              <a:gd name="connsiteX73" fmla="*/ 731492 w 2120524"/>
              <a:gd name="connsiteY73" fmla="*/ 100482 h 2120523"/>
              <a:gd name="connsiteX74" fmla="*/ 825948 w 2120524"/>
              <a:gd name="connsiteY74" fmla="*/ 264085 h 2120523"/>
              <a:gd name="connsiteX75" fmla="*/ 861787 w 2120524"/>
              <a:gd name="connsiteY75" fmla="*/ 254485 h 2120523"/>
              <a:gd name="connsiteX76" fmla="*/ 861787 w 2120524"/>
              <a:gd name="connsiteY76" fmla="*/ 65569 h 2120523"/>
              <a:gd name="connsiteX77" fmla="*/ 927356 w 2120524"/>
              <a:gd name="connsiteY77" fmla="*/ 0 h 212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120524" h="2120523">
                <a:moveTo>
                  <a:pt x="1060263" y="406359"/>
                </a:moveTo>
                <a:cubicBezTo>
                  <a:pt x="682484" y="406359"/>
                  <a:pt x="376234" y="699121"/>
                  <a:pt x="376234" y="1060261"/>
                </a:cubicBezTo>
                <a:cubicBezTo>
                  <a:pt x="376234" y="1421401"/>
                  <a:pt x="682484" y="1714163"/>
                  <a:pt x="1060263" y="1714163"/>
                </a:cubicBezTo>
                <a:cubicBezTo>
                  <a:pt x="1438042" y="1714163"/>
                  <a:pt x="1744292" y="1421401"/>
                  <a:pt x="1744292" y="1060261"/>
                </a:cubicBezTo>
                <a:cubicBezTo>
                  <a:pt x="1744292" y="699121"/>
                  <a:pt x="1438042" y="406359"/>
                  <a:pt x="1060263" y="406359"/>
                </a:cubicBezTo>
                <a:close/>
                <a:moveTo>
                  <a:pt x="927356" y="0"/>
                </a:moveTo>
                <a:lnTo>
                  <a:pt x="1189622" y="0"/>
                </a:lnTo>
                <a:cubicBezTo>
                  <a:pt x="1225835" y="0"/>
                  <a:pt x="1255191" y="29356"/>
                  <a:pt x="1255191" y="65569"/>
                </a:cubicBezTo>
                <a:lnTo>
                  <a:pt x="1255191" y="255435"/>
                </a:lnTo>
                <a:lnTo>
                  <a:pt x="1289020" y="264496"/>
                </a:lnTo>
                <a:lnTo>
                  <a:pt x="1383713" y="100482"/>
                </a:lnTo>
                <a:cubicBezTo>
                  <a:pt x="1401820" y="69120"/>
                  <a:pt x="1441921" y="58375"/>
                  <a:pt x="1473282" y="76482"/>
                </a:cubicBezTo>
                <a:lnTo>
                  <a:pt x="1700411" y="207615"/>
                </a:lnTo>
                <a:cubicBezTo>
                  <a:pt x="1731773" y="225721"/>
                  <a:pt x="1742518" y="265822"/>
                  <a:pt x="1724411" y="297184"/>
                </a:cubicBezTo>
                <a:lnTo>
                  <a:pt x="1622542" y="473626"/>
                </a:lnTo>
                <a:lnTo>
                  <a:pt x="1640939" y="496852"/>
                </a:lnTo>
                <a:lnTo>
                  <a:pt x="1821567" y="392566"/>
                </a:lnTo>
                <a:cubicBezTo>
                  <a:pt x="1852928" y="374460"/>
                  <a:pt x="1893030" y="385205"/>
                  <a:pt x="1911136" y="416566"/>
                </a:cubicBezTo>
                <a:lnTo>
                  <a:pt x="2042269" y="643695"/>
                </a:lnTo>
                <a:cubicBezTo>
                  <a:pt x="2060376" y="675057"/>
                  <a:pt x="2049630" y="715158"/>
                  <a:pt x="2018269" y="733264"/>
                </a:cubicBezTo>
                <a:lnTo>
                  <a:pt x="1826918" y="843741"/>
                </a:lnTo>
                <a:lnTo>
                  <a:pt x="1831810" y="863560"/>
                </a:lnTo>
                <a:lnTo>
                  <a:pt x="2054955" y="863560"/>
                </a:lnTo>
                <a:cubicBezTo>
                  <a:pt x="2091168" y="863560"/>
                  <a:pt x="2120524" y="892916"/>
                  <a:pt x="2120524" y="929129"/>
                </a:cubicBezTo>
                <a:lnTo>
                  <a:pt x="2120524" y="1191395"/>
                </a:lnTo>
                <a:cubicBezTo>
                  <a:pt x="2120524" y="1227608"/>
                  <a:pt x="2091168" y="1256964"/>
                  <a:pt x="2054955" y="1256964"/>
                </a:cubicBezTo>
                <a:lnTo>
                  <a:pt x="1831811" y="1256964"/>
                </a:lnTo>
                <a:lnTo>
                  <a:pt x="1826919" y="1276783"/>
                </a:lnTo>
                <a:lnTo>
                  <a:pt x="2018269" y="1387259"/>
                </a:lnTo>
                <a:cubicBezTo>
                  <a:pt x="2049630" y="1405365"/>
                  <a:pt x="2060376" y="1445466"/>
                  <a:pt x="2042269" y="1476828"/>
                </a:cubicBezTo>
                <a:lnTo>
                  <a:pt x="1911136" y="1703957"/>
                </a:lnTo>
                <a:cubicBezTo>
                  <a:pt x="1893030" y="1735318"/>
                  <a:pt x="1852928" y="1746063"/>
                  <a:pt x="1821567" y="1727957"/>
                </a:cubicBezTo>
                <a:lnTo>
                  <a:pt x="1640939" y="1623671"/>
                </a:lnTo>
                <a:lnTo>
                  <a:pt x="1623568" y="1645603"/>
                </a:lnTo>
                <a:lnTo>
                  <a:pt x="1726184" y="1823340"/>
                </a:lnTo>
                <a:cubicBezTo>
                  <a:pt x="1744291" y="1854701"/>
                  <a:pt x="1733546" y="1894802"/>
                  <a:pt x="1702184" y="1912909"/>
                </a:cubicBezTo>
                <a:lnTo>
                  <a:pt x="1475055" y="2044042"/>
                </a:lnTo>
                <a:cubicBezTo>
                  <a:pt x="1443694" y="2062148"/>
                  <a:pt x="1403593" y="2051403"/>
                  <a:pt x="1385486" y="2020042"/>
                </a:cubicBezTo>
                <a:lnTo>
                  <a:pt x="1290556" y="1855617"/>
                </a:lnTo>
                <a:lnTo>
                  <a:pt x="1255191" y="1865089"/>
                </a:lnTo>
                <a:lnTo>
                  <a:pt x="1255191" y="2054954"/>
                </a:lnTo>
                <a:cubicBezTo>
                  <a:pt x="1255191" y="2091167"/>
                  <a:pt x="1225835" y="2120523"/>
                  <a:pt x="1189622" y="2120523"/>
                </a:cubicBezTo>
                <a:lnTo>
                  <a:pt x="927356" y="2120523"/>
                </a:lnTo>
                <a:cubicBezTo>
                  <a:pt x="891143" y="2120523"/>
                  <a:pt x="861787" y="2091167"/>
                  <a:pt x="861787" y="2054954"/>
                </a:cubicBezTo>
                <a:lnTo>
                  <a:pt x="861787" y="1866039"/>
                </a:lnTo>
                <a:lnTo>
                  <a:pt x="824412" y="1856028"/>
                </a:lnTo>
                <a:lnTo>
                  <a:pt x="729719" y="2020042"/>
                </a:lnTo>
                <a:cubicBezTo>
                  <a:pt x="711612" y="2051403"/>
                  <a:pt x="671511" y="2062148"/>
                  <a:pt x="640150" y="2044042"/>
                </a:cubicBezTo>
                <a:lnTo>
                  <a:pt x="413021" y="1912909"/>
                </a:lnTo>
                <a:cubicBezTo>
                  <a:pt x="381659" y="1894802"/>
                  <a:pt x="370914" y="1854701"/>
                  <a:pt x="389021" y="1823340"/>
                </a:cubicBezTo>
                <a:lnTo>
                  <a:pt x="490889" y="1646898"/>
                </a:lnTo>
                <a:lnTo>
                  <a:pt x="473605" y="1625076"/>
                </a:lnTo>
                <a:lnTo>
                  <a:pt x="295411" y="1727957"/>
                </a:lnTo>
                <a:cubicBezTo>
                  <a:pt x="264050" y="1746063"/>
                  <a:pt x="223949" y="1735318"/>
                  <a:pt x="205842" y="1703957"/>
                </a:cubicBezTo>
                <a:lnTo>
                  <a:pt x="74709" y="1476828"/>
                </a:lnTo>
                <a:cubicBezTo>
                  <a:pt x="56603" y="1445466"/>
                  <a:pt x="67348" y="1405365"/>
                  <a:pt x="98709" y="1387259"/>
                </a:cubicBezTo>
                <a:lnTo>
                  <a:pt x="286956" y="1278575"/>
                </a:lnTo>
                <a:lnTo>
                  <a:pt x="281621" y="1256964"/>
                </a:lnTo>
                <a:lnTo>
                  <a:pt x="65569" y="1256964"/>
                </a:lnTo>
                <a:cubicBezTo>
                  <a:pt x="29357" y="1256964"/>
                  <a:pt x="0" y="1227608"/>
                  <a:pt x="0" y="1191395"/>
                </a:cubicBezTo>
                <a:lnTo>
                  <a:pt x="0" y="929129"/>
                </a:lnTo>
                <a:cubicBezTo>
                  <a:pt x="0" y="892916"/>
                  <a:pt x="29357" y="863560"/>
                  <a:pt x="65569" y="863560"/>
                </a:cubicBezTo>
                <a:lnTo>
                  <a:pt x="281622" y="863560"/>
                </a:lnTo>
                <a:lnTo>
                  <a:pt x="286956" y="841949"/>
                </a:lnTo>
                <a:lnTo>
                  <a:pt x="98709" y="733264"/>
                </a:lnTo>
                <a:cubicBezTo>
                  <a:pt x="67348" y="715158"/>
                  <a:pt x="56603" y="675057"/>
                  <a:pt x="74709" y="643695"/>
                </a:cubicBezTo>
                <a:lnTo>
                  <a:pt x="205842" y="416566"/>
                </a:lnTo>
                <a:cubicBezTo>
                  <a:pt x="223949" y="385205"/>
                  <a:pt x="264050" y="374460"/>
                  <a:pt x="295411" y="392566"/>
                </a:cubicBezTo>
                <a:lnTo>
                  <a:pt x="473606" y="495447"/>
                </a:lnTo>
                <a:lnTo>
                  <a:pt x="491915" y="472331"/>
                </a:lnTo>
                <a:lnTo>
                  <a:pt x="390794" y="297184"/>
                </a:lnTo>
                <a:cubicBezTo>
                  <a:pt x="372687" y="265822"/>
                  <a:pt x="383432" y="225721"/>
                  <a:pt x="414794" y="207615"/>
                </a:cubicBezTo>
                <a:lnTo>
                  <a:pt x="641923" y="76482"/>
                </a:lnTo>
                <a:cubicBezTo>
                  <a:pt x="673284" y="58375"/>
                  <a:pt x="713385" y="69120"/>
                  <a:pt x="731492" y="100482"/>
                </a:cubicBezTo>
                <a:lnTo>
                  <a:pt x="825948" y="264085"/>
                </a:lnTo>
                <a:lnTo>
                  <a:pt x="861787" y="254485"/>
                </a:lnTo>
                <a:lnTo>
                  <a:pt x="861787" y="65569"/>
                </a:lnTo>
                <a:cubicBezTo>
                  <a:pt x="861787" y="29356"/>
                  <a:pt x="891143" y="0"/>
                  <a:pt x="927356" y="0"/>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58">
            <a:extLst>
              <a:ext uri="{FF2B5EF4-FFF2-40B4-BE49-F238E27FC236}">
                <a16:creationId xmlns:a16="http://schemas.microsoft.com/office/drawing/2014/main" id="{2AEA4F1B-93DB-5646-A09F-98CE3BDACC03}"/>
              </a:ext>
            </a:extLst>
          </p:cNvPr>
          <p:cNvSpPr txBox="1"/>
          <p:nvPr/>
        </p:nvSpPr>
        <p:spPr>
          <a:xfrm>
            <a:off x="4678767" y="745272"/>
            <a:ext cx="2713190" cy="153886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1100" dirty="0">
                <a:latin typeface="Calibri" panose="020F0502020204030204" pitchFamily="34" charset="0"/>
                <a:ea typeface="Calibri" panose="020F0502020204030204" pitchFamily="34" charset="0"/>
                <a:cs typeface="Times New Roman" panose="02020603050405020304" pitchFamily="18" charset="0"/>
              </a:rPr>
              <a:t>In consultation with the Samoa Ministry of Health, a 8-member BBF committee with membership from the National Health Services, Ministry of Education Sports and Culture, Public Service Commission, Samoa Red Cross, Samoa Family Health Association, National University of Samoa, Ministry of Commerce Industry and </a:t>
            </a:r>
            <a:r>
              <a:rPr lang="en-US" sz="1100" dirty="0" err="1">
                <a:latin typeface="Calibri" panose="020F0502020204030204" pitchFamily="34" charset="0"/>
                <a:ea typeface="Calibri" panose="020F0502020204030204" pitchFamily="34" charset="0"/>
                <a:cs typeface="Times New Roman" panose="02020603050405020304" pitchFamily="18" charset="0"/>
              </a:rPr>
              <a:t>Labour</a:t>
            </a:r>
            <a:r>
              <a:rPr lang="en-US" sz="1100" dirty="0">
                <a:latin typeface="Calibri" panose="020F0502020204030204" pitchFamily="34" charset="0"/>
                <a:ea typeface="Calibri" panose="020F0502020204030204" pitchFamily="34" charset="0"/>
                <a:cs typeface="Times New Roman" panose="02020603050405020304" pitchFamily="18" charset="0"/>
              </a:rPr>
              <a:t>, Ministry of Women, Community and Social Development  was established to implement the process. The committee held four meetings between January and July 2018. Using a rigorous scoring process, the BBF committee scored the national BBF performance, by consensus, on the 8 gears using best available evidence.</a:t>
            </a:r>
          </a:p>
          <a:p>
            <a:pPr algn="just"/>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62">
            <a:extLst>
              <a:ext uri="{FF2B5EF4-FFF2-40B4-BE49-F238E27FC236}">
                <a16:creationId xmlns:a16="http://schemas.microsoft.com/office/drawing/2014/main" id="{575973FC-5A23-B74E-B7F2-210AB5DF5411}"/>
              </a:ext>
            </a:extLst>
          </p:cNvPr>
          <p:cNvSpPr txBox="1"/>
          <p:nvPr/>
        </p:nvSpPr>
        <p:spPr>
          <a:xfrm>
            <a:off x="332056" y="5971787"/>
            <a:ext cx="7055485" cy="65913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500" b="1" dirty="0">
                <a:solidFill>
                  <a:srgbClr val="404040"/>
                </a:solidFill>
                <a:cs typeface="Calibri" panose="020F0502020204030204" pitchFamily="34" charset="0"/>
              </a:rPr>
              <a:t> 1. </a:t>
            </a:r>
            <a:r>
              <a:rPr lang="en-US" sz="1500" b="1" u="sng" dirty="0">
                <a:solidFill>
                  <a:srgbClr val="404040"/>
                </a:solidFill>
                <a:ea typeface="Calibri" panose="020F0502020204030204" pitchFamily="34" charset="0"/>
                <a:cs typeface="Calibri" panose="020F0502020204030204" pitchFamily="34" charset="0"/>
              </a:rPr>
              <a:t>Develop and Implement a National Breastfeeding Policy and Strategic Action Plan</a:t>
            </a:r>
          </a:p>
          <a:p>
            <a:r>
              <a:rPr lang="en-US" sz="1500" b="1" i="1" dirty="0">
                <a:solidFill>
                  <a:srgbClr val="404040"/>
                </a:solidFill>
                <a:ea typeface="Calibri" panose="020F0502020204030204" pitchFamily="34" charset="0"/>
                <a:cs typeface="Calibri" panose="020F0502020204030204" pitchFamily="34" charset="0"/>
              </a:rPr>
              <a:t>Proposed Actions:</a:t>
            </a:r>
            <a:endParaRPr lang="en-US" sz="1500" b="1" dirty="0">
              <a:solidFill>
                <a:srgbClr val="404040"/>
              </a:solidFill>
              <a:ea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US" sz="1100" b="1" dirty="0"/>
              <a:t>Draft and submit a proposal for a National Breastfeeding Policy that is all inclusive of a strategic action plan, and  performance indicators. Needs to include: 1) Integration of breastfeeding into other Health Events during the year, 2) Infant and Young Child Feeding Regulations</a:t>
            </a:r>
            <a:r>
              <a:rPr lang="en-AU" sz="1100" b="1" dirty="0"/>
              <a:t> and </a:t>
            </a:r>
            <a:r>
              <a:rPr lang="en-US" sz="1100" b="1" dirty="0"/>
              <a:t>set plan annual for biennium for activities to be in place</a:t>
            </a:r>
            <a:r>
              <a:rPr lang="en-AU" sz="1100" b="1" dirty="0"/>
              <a:t> </a:t>
            </a:r>
            <a:r>
              <a:rPr lang="en-US" sz="1100" b="1" dirty="0"/>
              <a:t>, 3) </a:t>
            </a:r>
            <a:r>
              <a:rPr lang="en-AU" sz="1100" b="1" dirty="0"/>
              <a:t>A</a:t>
            </a:r>
            <a:r>
              <a:rPr lang="en-US" sz="1100" b="1" dirty="0" err="1"/>
              <a:t>nnual</a:t>
            </a:r>
            <a:r>
              <a:rPr lang="en-US" sz="1100" b="1" dirty="0"/>
              <a:t> National Symposium for Breast feeding, 4) </a:t>
            </a:r>
            <a:r>
              <a:rPr lang="en-AU" sz="1100" b="1" dirty="0"/>
              <a:t>Development of s</a:t>
            </a:r>
            <a:r>
              <a:rPr lang="en-US" sz="1100" b="1" dirty="0" err="1"/>
              <a:t>upport</a:t>
            </a:r>
            <a:r>
              <a:rPr lang="en-US" sz="1100" b="1" dirty="0"/>
              <a:t> network and service for breastfeeding free text messaging hotline, 5) Acknowledgement of champion(s), 6) Be inclusive of all people in Samoa, including potentially vulnerable groups (examples: disabled, abused, refugees, and  people living with HIV)</a:t>
            </a:r>
          </a:p>
          <a:p>
            <a:pPr marL="171450" indent="-171450" algn="just">
              <a:buFont typeface="Arial" panose="020B0604020202020204" pitchFamily="34" charset="0"/>
              <a:buChar char="•"/>
            </a:pPr>
            <a:r>
              <a:rPr lang="en-US" sz="1100" b="1" dirty="0"/>
              <a:t>Conduct consultations of the proposed policy, strategic action plan, and performance indicators</a:t>
            </a:r>
          </a:p>
          <a:p>
            <a:endParaRPr lang="en-US" sz="1100" b="1" dirty="0">
              <a:solidFill>
                <a:srgbClr val="404040"/>
              </a:solidFill>
              <a:ea typeface="Calibri" panose="020F0502020204030204" pitchFamily="34" charset="0"/>
              <a:cs typeface="Calibri" panose="020F0502020204030204" pitchFamily="34" charset="0"/>
            </a:endParaRPr>
          </a:p>
          <a:p>
            <a:endParaRPr lang="en-US" sz="1100" b="1" dirty="0">
              <a:solidFill>
                <a:srgbClr val="404040"/>
              </a:solidFill>
              <a:ea typeface="Calibri" panose="020F0502020204030204" pitchFamily="34" charset="0"/>
              <a:cs typeface="Calibri" panose="020F0502020204030204" pitchFamily="34" charset="0"/>
            </a:endParaRPr>
          </a:p>
          <a:p>
            <a:endParaRPr lang="en-US" sz="1100" b="1" dirty="0">
              <a:solidFill>
                <a:srgbClr val="404040"/>
              </a:solidFill>
              <a:ea typeface="Calibri" panose="020F0502020204030204" pitchFamily="34" charset="0"/>
              <a:cs typeface="Calibri" panose="020F0502020204030204" pitchFamily="34" charset="0"/>
            </a:endParaRPr>
          </a:p>
        </p:txBody>
      </p:sp>
      <p:sp>
        <p:nvSpPr>
          <p:cNvPr id="6" name="Text Box 67">
            <a:extLst>
              <a:ext uri="{FF2B5EF4-FFF2-40B4-BE49-F238E27FC236}">
                <a16:creationId xmlns:a16="http://schemas.microsoft.com/office/drawing/2014/main" id="{562EB2D9-4D4B-174C-AFB9-5CBCB0AAC866}"/>
              </a:ext>
            </a:extLst>
          </p:cNvPr>
          <p:cNvSpPr txBox="1"/>
          <p:nvPr/>
        </p:nvSpPr>
        <p:spPr>
          <a:xfrm>
            <a:off x="351309" y="391260"/>
            <a:ext cx="6986751" cy="6318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b="1" dirty="0">
                <a:solidFill>
                  <a:srgbClr val="7F97B3"/>
                </a:solidFill>
                <a:latin typeface="Calibri" panose="020F0502020204030204" pitchFamily="34" charset="0"/>
                <a:ea typeface="Calibri" panose="020F0502020204030204" pitchFamily="34" charset="0"/>
                <a:cs typeface="Times New Roman" panose="02020603050405020304" pitchFamily="18" charset="0"/>
              </a:rPr>
              <a:t>Development of the Priority Recommendations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3A31CB1B-4A91-8E4B-A20C-B98B01E9328C}"/>
              </a:ext>
            </a:extLst>
          </p:cNvPr>
          <p:cNvCxnSpPr>
            <a:cxnSpLocks/>
          </p:cNvCxnSpPr>
          <p:nvPr/>
        </p:nvCxnSpPr>
        <p:spPr>
          <a:xfrm>
            <a:off x="24447" y="9342770"/>
            <a:ext cx="7772400" cy="0"/>
          </a:xfrm>
          <a:prstGeom prst="line">
            <a:avLst/>
          </a:prstGeom>
          <a:ln w="38100">
            <a:solidFill>
              <a:srgbClr val="ADB8CA"/>
            </a:solidFill>
          </a:ln>
        </p:spPr>
        <p:style>
          <a:lnRef idx="1">
            <a:schemeClr val="accent1"/>
          </a:lnRef>
          <a:fillRef idx="0">
            <a:schemeClr val="accent1"/>
          </a:fillRef>
          <a:effectRef idx="0">
            <a:schemeClr val="accent1"/>
          </a:effectRef>
          <a:fontRef idx="minor">
            <a:schemeClr val="tx1"/>
          </a:fontRef>
        </p:style>
      </p:cxnSp>
      <p:sp>
        <p:nvSpPr>
          <p:cNvPr id="13" name="Text Box 67">
            <a:extLst>
              <a:ext uri="{FF2B5EF4-FFF2-40B4-BE49-F238E27FC236}">
                <a16:creationId xmlns:a16="http://schemas.microsoft.com/office/drawing/2014/main" id="{562EB2D9-4D4B-174C-AFB9-5CBCB0AAC866}"/>
              </a:ext>
            </a:extLst>
          </p:cNvPr>
          <p:cNvSpPr txBox="1"/>
          <p:nvPr/>
        </p:nvSpPr>
        <p:spPr>
          <a:xfrm>
            <a:off x="368221" y="5554481"/>
            <a:ext cx="7063509" cy="36320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b="1" dirty="0">
                <a:solidFill>
                  <a:srgbClr val="7F97B3"/>
                </a:solidFill>
                <a:effectLst/>
                <a:latin typeface="Calibri" panose="020F0502020204030204" pitchFamily="34" charset="0"/>
                <a:ea typeface="Calibri" panose="020F0502020204030204" pitchFamily="34" charset="0"/>
                <a:cs typeface="Times New Roman" panose="02020603050405020304" pitchFamily="18" charset="0"/>
              </a:rPr>
              <a:t>Priority Recommendations and Call to Action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62">
            <a:extLst>
              <a:ext uri="{FF2B5EF4-FFF2-40B4-BE49-F238E27FC236}">
                <a16:creationId xmlns:a16="http://schemas.microsoft.com/office/drawing/2014/main" id="{575973FC-5A23-B74E-B7F2-210AB5DF5411}"/>
              </a:ext>
            </a:extLst>
          </p:cNvPr>
          <p:cNvSpPr txBox="1"/>
          <p:nvPr/>
        </p:nvSpPr>
        <p:spPr>
          <a:xfrm>
            <a:off x="336471" y="7647841"/>
            <a:ext cx="7055485" cy="65913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800" b="1" dirty="0">
                <a:solidFill>
                  <a:srgbClr val="404040"/>
                </a:solidFill>
                <a:cs typeface="Calibri" panose="020F0502020204030204" pitchFamily="34" charset="0"/>
              </a:rPr>
              <a:t> </a:t>
            </a:r>
            <a:endParaRPr lang="en-US" dirty="0"/>
          </a:p>
          <a:p>
            <a:r>
              <a:rPr lang="en-US" sz="1500" b="1" dirty="0">
                <a:solidFill>
                  <a:srgbClr val="404040"/>
                </a:solidFill>
                <a:ea typeface="Calibri" panose="020F0502020204030204" pitchFamily="34" charset="0"/>
                <a:cs typeface="Calibri" panose="020F0502020204030204" pitchFamily="34" charset="0"/>
              </a:rPr>
              <a:t>2. </a:t>
            </a:r>
            <a:r>
              <a:rPr lang="en-US" sz="1500" b="1" u="sng" dirty="0">
                <a:solidFill>
                  <a:srgbClr val="404040"/>
                </a:solidFill>
                <a:ea typeface="Calibri" panose="020F0502020204030204" pitchFamily="34" charset="0"/>
                <a:cs typeface="Calibri" panose="020F0502020204030204" pitchFamily="34" charset="0"/>
              </a:rPr>
              <a:t>Strengthen capacity to monitor and evaluate all breastfeeding activities</a:t>
            </a:r>
          </a:p>
          <a:p>
            <a:r>
              <a:rPr lang="en-US" sz="1600" b="1" i="1" dirty="0">
                <a:solidFill>
                  <a:srgbClr val="404040"/>
                </a:solidFill>
                <a:ea typeface="Calibri" panose="020F0502020204030204" pitchFamily="34" charset="0"/>
                <a:cs typeface="Calibri" panose="020F0502020204030204" pitchFamily="34" charset="0"/>
              </a:rPr>
              <a:t>Proposed Actions:</a:t>
            </a:r>
            <a:endParaRPr lang="en-US" sz="1100" b="1" i="1" dirty="0">
              <a:solidFill>
                <a:srgbClr val="404040"/>
              </a:solidFill>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100" b="1" dirty="0"/>
              <a:t>Publish Breastfeeding Practices Data online via website such as the Ministry of Health</a:t>
            </a:r>
            <a:endParaRPr lang="en-AU" sz="1100" b="1" dirty="0"/>
          </a:p>
          <a:p>
            <a:pPr marL="171450" indent="-171450">
              <a:buFont typeface="Arial" panose="020B0604020202020204" pitchFamily="34" charset="0"/>
              <a:buChar char="•"/>
            </a:pPr>
            <a:r>
              <a:rPr lang="en-US" sz="1100" b="1" dirty="0"/>
              <a:t>Establish population-based surveillance or monitoring system to track the breastfeeding, lactation counseling  and support, every 5 years</a:t>
            </a:r>
          </a:p>
          <a:p>
            <a:pPr marL="171450" indent="-171450">
              <a:buFont typeface="Arial" panose="020B0604020202020204" pitchFamily="34" charset="0"/>
              <a:buChar char="•"/>
            </a:pPr>
            <a:r>
              <a:rPr lang="en-US" sz="1100" b="1" dirty="0"/>
              <a:t>Strengthen implementation of quarterly and annually routine data collection of breastfeeding during clinical  and community outreach visits </a:t>
            </a:r>
            <a:endParaRPr lang="en-AU" sz="1100" b="1" dirty="0"/>
          </a:p>
          <a:p>
            <a:endParaRPr lang="en-US" sz="1600" b="1" dirty="0">
              <a:solidFill>
                <a:srgbClr val="404040"/>
              </a:solidFill>
              <a:ea typeface="Calibri" panose="020F0502020204030204" pitchFamily="34" charset="0"/>
              <a:cs typeface="Calibri" panose="020F0502020204030204" pitchFamily="34" charset="0"/>
            </a:endParaRPr>
          </a:p>
          <a:p>
            <a:endParaRPr lang="en-US" sz="1500" dirty="0">
              <a:ea typeface="Calibri" panose="020F0502020204030204" pitchFamily="34" charset="0"/>
              <a:cs typeface="Times New Roman" panose="02020603050405020304" pitchFamily="18"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283274078"/>
              </p:ext>
            </p:extLst>
          </p:nvPr>
        </p:nvGraphicFramePr>
        <p:xfrm>
          <a:off x="4784580" y="3656105"/>
          <a:ext cx="2501900" cy="1577604"/>
        </p:xfrm>
        <a:graphic>
          <a:graphicData uri="http://schemas.openxmlformats.org/drawingml/2006/table">
            <a:tbl>
              <a:tblPr firstRow="1" bandRow="1">
                <a:tableStyleId>{5C22544A-7EE6-4342-B048-85BDC9FD1C3A}</a:tableStyleId>
              </a:tblPr>
              <a:tblGrid>
                <a:gridCol w="927100">
                  <a:extLst>
                    <a:ext uri="{9D8B030D-6E8A-4147-A177-3AD203B41FA5}">
                      <a16:colId xmlns:a16="http://schemas.microsoft.com/office/drawing/2014/main" val="3816919672"/>
                    </a:ext>
                  </a:extLst>
                </a:gridCol>
                <a:gridCol w="1574800">
                  <a:extLst>
                    <a:ext uri="{9D8B030D-6E8A-4147-A177-3AD203B41FA5}">
                      <a16:colId xmlns:a16="http://schemas.microsoft.com/office/drawing/2014/main" val="2437063407"/>
                    </a:ext>
                  </a:extLst>
                </a:gridCol>
              </a:tblGrid>
              <a:tr h="270712">
                <a:tc gridSpan="2">
                  <a:txBody>
                    <a:bodyPr/>
                    <a:lstStyle/>
                    <a:p>
                      <a:pPr algn="ctr">
                        <a:lnSpc>
                          <a:spcPct val="50000"/>
                        </a:lnSpc>
                      </a:pPr>
                      <a:endParaRPr lang="en-US" sz="1700" dirty="0"/>
                    </a:p>
                    <a:p>
                      <a:pPr algn="ctr">
                        <a:lnSpc>
                          <a:spcPct val="50000"/>
                        </a:lnSpc>
                      </a:pPr>
                      <a:r>
                        <a:rPr lang="en-US" sz="1700" dirty="0"/>
                        <a:t>SCORE LEGEND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36A"/>
                    </a:solidFill>
                  </a:tcPr>
                </a:tc>
                <a:tc hMerge="1">
                  <a:txBody>
                    <a:bodyPr/>
                    <a:lstStyle/>
                    <a:p>
                      <a:endParaRPr lang="en-US" dirty="0"/>
                    </a:p>
                  </a:txBody>
                  <a:tcPr/>
                </a:tc>
                <a:extLst>
                  <a:ext uri="{0D108BD9-81ED-4DB2-BD59-A6C34878D82A}">
                    <a16:rowId xmlns:a16="http://schemas.microsoft.com/office/drawing/2014/main" val="1103235114"/>
                  </a:ext>
                </a:extLst>
              </a:tr>
              <a:tr h="329562">
                <a:tc>
                  <a:txBody>
                    <a:bodyPr/>
                    <a:lstStyle/>
                    <a:p>
                      <a:pPr algn="ctr">
                        <a:lnSpc>
                          <a:spcPct val="100000"/>
                        </a:lnSpc>
                      </a:pPr>
                      <a:r>
                        <a:rPr lang="en-US" sz="1100" b="1" dirty="0"/>
                        <a:t>Gear Total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50000"/>
                        </a:lnSpc>
                      </a:pPr>
                      <a:endParaRPr lang="en-US" sz="1100" b="1" dirty="0"/>
                    </a:p>
                    <a:p>
                      <a:pPr algn="ctr">
                        <a:lnSpc>
                          <a:spcPct val="50000"/>
                        </a:lnSpc>
                      </a:pPr>
                      <a:endParaRPr lang="en-US" sz="1100" b="1" dirty="0"/>
                    </a:p>
                    <a:p>
                      <a:pPr algn="ctr">
                        <a:lnSpc>
                          <a:spcPct val="50000"/>
                        </a:lnSpc>
                      </a:pPr>
                      <a:r>
                        <a:rPr lang="en-US" sz="1100" b="1" dirty="0"/>
                        <a:t>Interpretation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4753210"/>
                  </a:ext>
                </a:extLst>
              </a:tr>
              <a:tr h="200091">
                <a:tc>
                  <a:txBody>
                    <a:bodyPr/>
                    <a:lstStyle/>
                    <a:p>
                      <a:pPr>
                        <a:lnSpc>
                          <a:spcPct val="50000"/>
                        </a:lnSpc>
                      </a:pPr>
                      <a:r>
                        <a:rPr lang="en-US" sz="11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nSpc>
                          <a:spcPct val="50000"/>
                        </a:lnSpc>
                      </a:pPr>
                      <a:r>
                        <a:rPr lang="en-US" sz="1100" dirty="0"/>
                        <a:t>Gear not 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955216343"/>
                  </a:ext>
                </a:extLst>
              </a:tr>
              <a:tr h="200091">
                <a:tc>
                  <a:txBody>
                    <a:bodyPr/>
                    <a:lstStyle/>
                    <a:p>
                      <a:pPr>
                        <a:lnSpc>
                          <a:spcPct val="50000"/>
                        </a:lnSpc>
                      </a:pPr>
                      <a:r>
                        <a:rPr lang="en-US" sz="1100" dirty="0"/>
                        <a:t>0.1</a:t>
                      </a:r>
                      <a:r>
                        <a:rPr lang="en-US" sz="1100" baseline="0" dirty="0"/>
                        <a:t> to 1.0</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50000"/>
                        </a:lnSpc>
                      </a:pPr>
                      <a:r>
                        <a:rPr lang="en-US" sz="1100" dirty="0"/>
                        <a:t>Weak Gear Strength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241965923"/>
                  </a:ext>
                </a:extLst>
              </a:tr>
              <a:tr h="200091">
                <a:tc>
                  <a:txBody>
                    <a:bodyPr/>
                    <a:lstStyle/>
                    <a:p>
                      <a:pPr>
                        <a:lnSpc>
                          <a:spcPct val="50000"/>
                        </a:lnSpc>
                      </a:pPr>
                      <a:r>
                        <a:rPr lang="en-US" sz="1100" dirty="0"/>
                        <a:t>1.1 to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50000"/>
                        </a:lnSpc>
                      </a:pPr>
                      <a:r>
                        <a:rPr lang="en-US" sz="1100" dirty="0"/>
                        <a:t>Moderate Gear Strength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402608825"/>
                  </a:ext>
                </a:extLst>
              </a:tr>
              <a:tr h="200091">
                <a:tc>
                  <a:txBody>
                    <a:bodyPr/>
                    <a:lstStyle/>
                    <a:p>
                      <a:pPr>
                        <a:lnSpc>
                          <a:spcPct val="50000"/>
                        </a:lnSpc>
                      </a:pPr>
                      <a:r>
                        <a:rPr lang="en-US" sz="1100" dirty="0"/>
                        <a:t>2.1 to 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50000"/>
                        </a:lnSpc>
                      </a:pPr>
                      <a:r>
                        <a:rPr lang="en-US" sz="1100" dirty="0"/>
                        <a:t>Strong Gear Strength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32202423"/>
                  </a:ext>
                </a:extLst>
              </a:tr>
            </a:tbl>
          </a:graphicData>
        </a:graphic>
      </p:graphicFrame>
      <p:cxnSp>
        <p:nvCxnSpPr>
          <p:cNvPr id="25" name="Straight Connector 24">
            <a:extLst>
              <a:ext uri="{FF2B5EF4-FFF2-40B4-BE49-F238E27FC236}">
                <a16:creationId xmlns:a16="http://schemas.microsoft.com/office/drawing/2014/main" id="{261F3E2A-9038-A940-9357-41E9DD38B24A}"/>
              </a:ext>
            </a:extLst>
          </p:cNvPr>
          <p:cNvCxnSpPr/>
          <p:nvPr/>
        </p:nvCxnSpPr>
        <p:spPr>
          <a:xfrm>
            <a:off x="407995" y="5421131"/>
            <a:ext cx="7023735" cy="0"/>
          </a:xfrm>
          <a:prstGeom prst="line">
            <a:avLst/>
          </a:prstGeom>
          <a:ln w="25400">
            <a:solidFill>
              <a:srgbClr val="E8C6E1"/>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3194864" y="2791381"/>
            <a:ext cx="1178051" cy="1178051"/>
          </a:xfrm>
          <a:custGeom>
            <a:avLst/>
            <a:gdLst>
              <a:gd name="connsiteX0" fmla="*/ 1060263 w 2120524"/>
              <a:gd name="connsiteY0" fmla="*/ 406359 h 2120523"/>
              <a:gd name="connsiteX1" fmla="*/ 376234 w 2120524"/>
              <a:gd name="connsiteY1" fmla="*/ 1060261 h 2120523"/>
              <a:gd name="connsiteX2" fmla="*/ 1060263 w 2120524"/>
              <a:gd name="connsiteY2" fmla="*/ 1714163 h 2120523"/>
              <a:gd name="connsiteX3" fmla="*/ 1744292 w 2120524"/>
              <a:gd name="connsiteY3" fmla="*/ 1060261 h 2120523"/>
              <a:gd name="connsiteX4" fmla="*/ 1060263 w 2120524"/>
              <a:gd name="connsiteY4" fmla="*/ 406359 h 2120523"/>
              <a:gd name="connsiteX5" fmla="*/ 927356 w 2120524"/>
              <a:gd name="connsiteY5" fmla="*/ 0 h 2120523"/>
              <a:gd name="connsiteX6" fmla="*/ 1189622 w 2120524"/>
              <a:gd name="connsiteY6" fmla="*/ 0 h 2120523"/>
              <a:gd name="connsiteX7" fmla="*/ 1255191 w 2120524"/>
              <a:gd name="connsiteY7" fmla="*/ 65569 h 2120523"/>
              <a:gd name="connsiteX8" fmla="*/ 1255191 w 2120524"/>
              <a:gd name="connsiteY8" fmla="*/ 255435 h 2120523"/>
              <a:gd name="connsiteX9" fmla="*/ 1289020 w 2120524"/>
              <a:gd name="connsiteY9" fmla="*/ 264496 h 2120523"/>
              <a:gd name="connsiteX10" fmla="*/ 1383713 w 2120524"/>
              <a:gd name="connsiteY10" fmla="*/ 100482 h 2120523"/>
              <a:gd name="connsiteX11" fmla="*/ 1473282 w 2120524"/>
              <a:gd name="connsiteY11" fmla="*/ 76482 h 2120523"/>
              <a:gd name="connsiteX12" fmla="*/ 1700411 w 2120524"/>
              <a:gd name="connsiteY12" fmla="*/ 207615 h 2120523"/>
              <a:gd name="connsiteX13" fmla="*/ 1724411 w 2120524"/>
              <a:gd name="connsiteY13" fmla="*/ 297184 h 2120523"/>
              <a:gd name="connsiteX14" fmla="*/ 1622542 w 2120524"/>
              <a:gd name="connsiteY14" fmla="*/ 473626 h 2120523"/>
              <a:gd name="connsiteX15" fmla="*/ 1640939 w 2120524"/>
              <a:gd name="connsiteY15" fmla="*/ 496852 h 2120523"/>
              <a:gd name="connsiteX16" fmla="*/ 1821567 w 2120524"/>
              <a:gd name="connsiteY16" fmla="*/ 392566 h 2120523"/>
              <a:gd name="connsiteX17" fmla="*/ 1911136 w 2120524"/>
              <a:gd name="connsiteY17" fmla="*/ 416566 h 2120523"/>
              <a:gd name="connsiteX18" fmla="*/ 2042269 w 2120524"/>
              <a:gd name="connsiteY18" fmla="*/ 643695 h 2120523"/>
              <a:gd name="connsiteX19" fmla="*/ 2018269 w 2120524"/>
              <a:gd name="connsiteY19" fmla="*/ 733264 h 2120523"/>
              <a:gd name="connsiteX20" fmla="*/ 1826918 w 2120524"/>
              <a:gd name="connsiteY20" fmla="*/ 843741 h 2120523"/>
              <a:gd name="connsiteX21" fmla="*/ 1831810 w 2120524"/>
              <a:gd name="connsiteY21" fmla="*/ 863560 h 2120523"/>
              <a:gd name="connsiteX22" fmla="*/ 2054955 w 2120524"/>
              <a:gd name="connsiteY22" fmla="*/ 863560 h 2120523"/>
              <a:gd name="connsiteX23" fmla="*/ 2120524 w 2120524"/>
              <a:gd name="connsiteY23" fmla="*/ 929129 h 2120523"/>
              <a:gd name="connsiteX24" fmla="*/ 2120524 w 2120524"/>
              <a:gd name="connsiteY24" fmla="*/ 1191395 h 2120523"/>
              <a:gd name="connsiteX25" fmla="*/ 2054955 w 2120524"/>
              <a:gd name="connsiteY25" fmla="*/ 1256964 h 2120523"/>
              <a:gd name="connsiteX26" fmla="*/ 1831811 w 2120524"/>
              <a:gd name="connsiteY26" fmla="*/ 1256964 h 2120523"/>
              <a:gd name="connsiteX27" fmla="*/ 1826919 w 2120524"/>
              <a:gd name="connsiteY27" fmla="*/ 1276783 h 2120523"/>
              <a:gd name="connsiteX28" fmla="*/ 2018269 w 2120524"/>
              <a:gd name="connsiteY28" fmla="*/ 1387259 h 2120523"/>
              <a:gd name="connsiteX29" fmla="*/ 2042269 w 2120524"/>
              <a:gd name="connsiteY29" fmla="*/ 1476828 h 2120523"/>
              <a:gd name="connsiteX30" fmla="*/ 1911136 w 2120524"/>
              <a:gd name="connsiteY30" fmla="*/ 1703957 h 2120523"/>
              <a:gd name="connsiteX31" fmla="*/ 1821567 w 2120524"/>
              <a:gd name="connsiteY31" fmla="*/ 1727957 h 2120523"/>
              <a:gd name="connsiteX32" fmla="*/ 1640939 w 2120524"/>
              <a:gd name="connsiteY32" fmla="*/ 1623671 h 2120523"/>
              <a:gd name="connsiteX33" fmla="*/ 1623568 w 2120524"/>
              <a:gd name="connsiteY33" fmla="*/ 1645603 h 2120523"/>
              <a:gd name="connsiteX34" fmla="*/ 1726184 w 2120524"/>
              <a:gd name="connsiteY34" fmla="*/ 1823340 h 2120523"/>
              <a:gd name="connsiteX35" fmla="*/ 1702184 w 2120524"/>
              <a:gd name="connsiteY35" fmla="*/ 1912909 h 2120523"/>
              <a:gd name="connsiteX36" fmla="*/ 1475055 w 2120524"/>
              <a:gd name="connsiteY36" fmla="*/ 2044042 h 2120523"/>
              <a:gd name="connsiteX37" fmla="*/ 1385486 w 2120524"/>
              <a:gd name="connsiteY37" fmla="*/ 2020042 h 2120523"/>
              <a:gd name="connsiteX38" fmla="*/ 1290556 w 2120524"/>
              <a:gd name="connsiteY38" fmla="*/ 1855617 h 2120523"/>
              <a:gd name="connsiteX39" fmla="*/ 1255191 w 2120524"/>
              <a:gd name="connsiteY39" fmla="*/ 1865089 h 2120523"/>
              <a:gd name="connsiteX40" fmla="*/ 1255191 w 2120524"/>
              <a:gd name="connsiteY40" fmla="*/ 2054954 h 2120523"/>
              <a:gd name="connsiteX41" fmla="*/ 1189622 w 2120524"/>
              <a:gd name="connsiteY41" fmla="*/ 2120523 h 2120523"/>
              <a:gd name="connsiteX42" fmla="*/ 927356 w 2120524"/>
              <a:gd name="connsiteY42" fmla="*/ 2120523 h 2120523"/>
              <a:gd name="connsiteX43" fmla="*/ 861787 w 2120524"/>
              <a:gd name="connsiteY43" fmla="*/ 2054954 h 2120523"/>
              <a:gd name="connsiteX44" fmla="*/ 861787 w 2120524"/>
              <a:gd name="connsiteY44" fmla="*/ 1866039 h 2120523"/>
              <a:gd name="connsiteX45" fmla="*/ 824412 w 2120524"/>
              <a:gd name="connsiteY45" fmla="*/ 1856028 h 2120523"/>
              <a:gd name="connsiteX46" fmla="*/ 729719 w 2120524"/>
              <a:gd name="connsiteY46" fmla="*/ 2020042 h 2120523"/>
              <a:gd name="connsiteX47" fmla="*/ 640150 w 2120524"/>
              <a:gd name="connsiteY47" fmla="*/ 2044042 h 2120523"/>
              <a:gd name="connsiteX48" fmla="*/ 413021 w 2120524"/>
              <a:gd name="connsiteY48" fmla="*/ 1912909 h 2120523"/>
              <a:gd name="connsiteX49" fmla="*/ 389021 w 2120524"/>
              <a:gd name="connsiteY49" fmla="*/ 1823340 h 2120523"/>
              <a:gd name="connsiteX50" fmla="*/ 490889 w 2120524"/>
              <a:gd name="connsiteY50" fmla="*/ 1646898 h 2120523"/>
              <a:gd name="connsiteX51" fmla="*/ 473605 w 2120524"/>
              <a:gd name="connsiteY51" fmla="*/ 1625076 h 2120523"/>
              <a:gd name="connsiteX52" fmla="*/ 295411 w 2120524"/>
              <a:gd name="connsiteY52" fmla="*/ 1727957 h 2120523"/>
              <a:gd name="connsiteX53" fmla="*/ 205842 w 2120524"/>
              <a:gd name="connsiteY53" fmla="*/ 1703957 h 2120523"/>
              <a:gd name="connsiteX54" fmla="*/ 74709 w 2120524"/>
              <a:gd name="connsiteY54" fmla="*/ 1476828 h 2120523"/>
              <a:gd name="connsiteX55" fmla="*/ 98709 w 2120524"/>
              <a:gd name="connsiteY55" fmla="*/ 1387259 h 2120523"/>
              <a:gd name="connsiteX56" fmla="*/ 286956 w 2120524"/>
              <a:gd name="connsiteY56" fmla="*/ 1278575 h 2120523"/>
              <a:gd name="connsiteX57" fmla="*/ 281621 w 2120524"/>
              <a:gd name="connsiteY57" fmla="*/ 1256964 h 2120523"/>
              <a:gd name="connsiteX58" fmla="*/ 65569 w 2120524"/>
              <a:gd name="connsiteY58" fmla="*/ 1256964 h 2120523"/>
              <a:gd name="connsiteX59" fmla="*/ 0 w 2120524"/>
              <a:gd name="connsiteY59" fmla="*/ 1191395 h 2120523"/>
              <a:gd name="connsiteX60" fmla="*/ 0 w 2120524"/>
              <a:gd name="connsiteY60" fmla="*/ 929129 h 2120523"/>
              <a:gd name="connsiteX61" fmla="*/ 65569 w 2120524"/>
              <a:gd name="connsiteY61" fmla="*/ 863560 h 2120523"/>
              <a:gd name="connsiteX62" fmla="*/ 281622 w 2120524"/>
              <a:gd name="connsiteY62" fmla="*/ 863560 h 2120523"/>
              <a:gd name="connsiteX63" fmla="*/ 286956 w 2120524"/>
              <a:gd name="connsiteY63" fmla="*/ 841949 h 2120523"/>
              <a:gd name="connsiteX64" fmla="*/ 98709 w 2120524"/>
              <a:gd name="connsiteY64" fmla="*/ 733264 h 2120523"/>
              <a:gd name="connsiteX65" fmla="*/ 74709 w 2120524"/>
              <a:gd name="connsiteY65" fmla="*/ 643695 h 2120523"/>
              <a:gd name="connsiteX66" fmla="*/ 205842 w 2120524"/>
              <a:gd name="connsiteY66" fmla="*/ 416566 h 2120523"/>
              <a:gd name="connsiteX67" fmla="*/ 295411 w 2120524"/>
              <a:gd name="connsiteY67" fmla="*/ 392566 h 2120523"/>
              <a:gd name="connsiteX68" fmla="*/ 473606 w 2120524"/>
              <a:gd name="connsiteY68" fmla="*/ 495447 h 2120523"/>
              <a:gd name="connsiteX69" fmla="*/ 491915 w 2120524"/>
              <a:gd name="connsiteY69" fmla="*/ 472331 h 2120523"/>
              <a:gd name="connsiteX70" fmla="*/ 390794 w 2120524"/>
              <a:gd name="connsiteY70" fmla="*/ 297184 h 2120523"/>
              <a:gd name="connsiteX71" fmla="*/ 414794 w 2120524"/>
              <a:gd name="connsiteY71" fmla="*/ 207615 h 2120523"/>
              <a:gd name="connsiteX72" fmla="*/ 641923 w 2120524"/>
              <a:gd name="connsiteY72" fmla="*/ 76482 h 2120523"/>
              <a:gd name="connsiteX73" fmla="*/ 731492 w 2120524"/>
              <a:gd name="connsiteY73" fmla="*/ 100482 h 2120523"/>
              <a:gd name="connsiteX74" fmla="*/ 825948 w 2120524"/>
              <a:gd name="connsiteY74" fmla="*/ 264085 h 2120523"/>
              <a:gd name="connsiteX75" fmla="*/ 861787 w 2120524"/>
              <a:gd name="connsiteY75" fmla="*/ 254485 h 2120523"/>
              <a:gd name="connsiteX76" fmla="*/ 861787 w 2120524"/>
              <a:gd name="connsiteY76" fmla="*/ 65569 h 2120523"/>
              <a:gd name="connsiteX77" fmla="*/ 927356 w 2120524"/>
              <a:gd name="connsiteY77" fmla="*/ 0 h 212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120524" h="2120523">
                <a:moveTo>
                  <a:pt x="1060263" y="406359"/>
                </a:moveTo>
                <a:cubicBezTo>
                  <a:pt x="682484" y="406359"/>
                  <a:pt x="376234" y="699121"/>
                  <a:pt x="376234" y="1060261"/>
                </a:cubicBezTo>
                <a:cubicBezTo>
                  <a:pt x="376234" y="1421401"/>
                  <a:pt x="682484" y="1714163"/>
                  <a:pt x="1060263" y="1714163"/>
                </a:cubicBezTo>
                <a:cubicBezTo>
                  <a:pt x="1438042" y="1714163"/>
                  <a:pt x="1744292" y="1421401"/>
                  <a:pt x="1744292" y="1060261"/>
                </a:cubicBezTo>
                <a:cubicBezTo>
                  <a:pt x="1744292" y="699121"/>
                  <a:pt x="1438042" y="406359"/>
                  <a:pt x="1060263" y="406359"/>
                </a:cubicBezTo>
                <a:close/>
                <a:moveTo>
                  <a:pt x="927356" y="0"/>
                </a:moveTo>
                <a:lnTo>
                  <a:pt x="1189622" y="0"/>
                </a:lnTo>
                <a:cubicBezTo>
                  <a:pt x="1225835" y="0"/>
                  <a:pt x="1255191" y="29356"/>
                  <a:pt x="1255191" y="65569"/>
                </a:cubicBezTo>
                <a:lnTo>
                  <a:pt x="1255191" y="255435"/>
                </a:lnTo>
                <a:lnTo>
                  <a:pt x="1289020" y="264496"/>
                </a:lnTo>
                <a:lnTo>
                  <a:pt x="1383713" y="100482"/>
                </a:lnTo>
                <a:cubicBezTo>
                  <a:pt x="1401820" y="69120"/>
                  <a:pt x="1441921" y="58375"/>
                  <a:pt x="1473282" y="76482"/>
                </a:cubicBezTo>
                <a:lnTo>
                  <a:pt x="1700411" y="207615"/>
                </a:lnTo>
                <a:cubicBezTo>
                  <a:pt x="1731773" y="225721"/>
                  <a:pt x="1742518" y="265822"/>
                  <a:pt x="1724411" y="297184"/>
                </a:cubicBezTo>
                <a:lnTo>
                  <a:pt x="1622542" y="473626"/>
                </a:lnTo>
                <a:lnTo>
                  <a:pt x="1640939" y="496852"/>
                </a:lnTo>
                <a:lnTo>
                  <a:pt x="1821567" y="392566"/>
                </a:lnTo>
                <a:cubicBezTo>
                  <a:pt x="1852928" y="374460"/>
                  <a:pt x="1893030" y="385205"/>
                  <a:pt x="1911136" y="416566"/>
                </a:cubicBezTo>
                <a:lnTo>
                  <a:pt x="2042269" y="643695"/>
                </a:lnTo>
                <a:cubicBezTo>
                  <a:pt x="2060376" y="675057"/>
                  <a:pt x="2049630" y="715158"/>
                  <a:pt x="2018269" y="733264"/>
                </a:cubicBezTo>
                <a:lnTo>
                  <a:pt x="1826918" y="843741"/>
                </a:lnTo>
                <a:lnTo>
                  <a:pt x="1831810" y="863560"/>
                </a:lnTo>
                <a:lnTo>
                  <a:pt x="2054955" y="863560"/>
                </a:lnTo>
                <a:cubicBezTo>
                  <a:pt x="2091168" y="863560"/>
                  <a:pt x="2120524" y="892916"/>
                  <a:pt x="2120524" y="929129"/>
                </a:cubicBezTo>
                <a:lnTo>
                  <a:pt x="2120524" y="1191395"/>
                </a:lnTo>
                <a:cubicBezTo>
                  <a:pt x="2120524" y="1227608"/>
                  <a:pt x="2091168" y="1256964"/>
                  <a:pt x="2054955" y="1256964"/>
                </a:cubicBezTo>
                <a:lnTo>
                  <a:pt x="1831811" y="1256964"/>
                </a:lnTo>
                <a:lnTo>
                  <a:pt x="1826919" y="1276783"/>
                </a:lnTo>
                <a:lnTo>
                  <a:pt x="2018269" y="1387259"/>
                </a:lnTo>
                <a:cubicBezTo>
                  <a:pt x="2049630" y="1405365"/>
                  <a:pt x="2060376" y="1445466"/>
                  <a:pt x="2042269" y="1476828"/>
                </a:cubicBezTo>
                <a:lnTo>
                  <a:pt x="1911136" y="1703957"/>
                </a:lnTo>
                <a:cubicBezTo>
                  <a:pt x="1893030" y="1735318"/>
                  <a:pt x="1852928" y="1746063"/>
                  <a:pt x="1821567" y="1727957"/>
                </a:cubicBezTo>
                <a:lnTo>
                  <a:pt x="1640939" y="1623671"/>
                </a:lnTo>
                <a:lnTo>
                  <a:pt x="1623568" y="1645603"/>
                </a:lnTo>
                <a:lnTo>
                  <a:pt x="1726184" y="1823340"/>
                </a:lnTo>
                <a:cubicBezTo>
                  <a:pt x="1744291" y="1854701"/>
                  <a:pt x="1733546" y="1894802"/>
                  <a:pt x="1702184" y="1912909"/>
                </a:cubicBezTo>
                <a:lnTo>
                  <a:pt x="1475055" y="2044042"/>
                </a:lnTo>
                <a:cubicBezTo>
                  <a:pt x="1443694" y="2062148"/>
                  <a:pt x="1403593" y="2051403"/>
                  <a:pt x="1385486" y="2020042"/>
                </a:cubicBezTo>
                <a:lnTo>
                  <a:pt x="1290556" y="1855617"/>
                </a:lnTo>
                <a:lnTo>
                  <a:pt x="1255191" y="1865089"/>
                </a:lnTo>
                <a:lnTo>
                  <a:pt x="1255191" y="2054954"/>
                </a:lnTo>
                <a:cubicBezTo>
                  <a:pt x="1255191" y="2091167"/>
                  <a:pt x="1225835" y="2120523"/>
                  <a:pt x="1189622" y="2120523"/>
                </a:cubicBezTo>
                <a:lnTo>
                  <a:pt x="927356" y="2120523"/>
                </a:lnTo>
                <a:cubicBezTo>
                  <a:pt x="891143" y="2120523"/>
                  <a:pt x="861787" y="2091167"/>
                  <a:pt x="861787" y="2054954"/>
                </a:cubicBezTo>
                <a:lnTo>
                  <a:pt x="861787" y="1866039"/>
                </a:lnTo>
                <a:lnTo>
                  <a:pt x="824412" y="1856028"/>
                </a:lnTo>
                <a:lnTo>
                  <a:pt x="729719" y="2020042"/>
                </a:lnTo>
                <a:cubicBezTo>
                  <a:pt x="711612" y="2051403"/>
                  <a:pt x="671511" y="2062148"/>
                  <a:pt x="640150" y="2044042"/>
                </a:cubicBezTo>
                <a:lnTo>
                  <a:pt x="413021" y="1912909"/>
                </a:lnTo>
                <a:cubicBezTo>
                  <a:pt x="381659" y="1894802"/>
                  <a:pt x="370914" y="1854701"/>
                  <a:pt x="389021" y="1823340"/>
                </a:cubicBezTo>
                <a:lnTo>
                  <a:pt x="490889" y="1646898"/>
                </a:lnTo>
                <a:lnTo>
                  <a:pt x="473605" y="1625076"/>
                </a:lnTo>
                <a:lnTo>
                  <a:pt x="295411" y="1727957"/>
                </a:lnTo>
                <a:cubicBezTo>
                  <a:pt x="264050" y="1746063"/>
                  <a:pt x="223949" y="1735318"/>
                  <a:pt x="205842" y="1703957"/>
                </a:cubicBezTo>
                <a:lnTo>
                  <a:pt x="74709" y="1476828"/>
                </a:lnTo>
                <a:cubicBezTo>
                  <a:pt x="56603" y="1445466"/>
                  <a:pt x="67348" y="1405365"/>
                  <a:pt x="98709" y="1387259"/>
                </a:cubicBezTo>
                <a:lnTo>
                  <a:pt x="286956" y="1278575"/>
                </a:lnTo>
                <a:lnTo>
                  <a:pt x="281621" y="1256964"/>
                </a:lnTo>
                <a:lnTo>
                  <a:pt x="65569" y="1256964"/>
                </a:lnTo>
                <a:cubicBezTo>
                  <a:pt x="29357" y="1256964"/>
                  <a:pt x="0" y="1227608"/>
                  <a:pt x="0" y="1191395"/>
                </a:cubicBezTo>
                <a:lnTo>
                  <a:pt x="0" y="929129"/>
                </a:lnTo>
                <a:cubicBezTo>
                  <a:pt x="0" y="892916"/>
                  <a:pt x="29357" y="863560"/>
                  <a:pt x="65569" y="863560"/>
                </a:cubicBezTo>
                <a:lnTo>
                  <a:pt x="281622" y="863560"/>
                </a:lnTo>
                <a:lnTo>
                  <a:pt x="286956" y="841949"/>
                </a:lnTo>
                <a:lnTo>
                  <a:pt x="98709" y="733264"/>
                </a:lnTo>
                <a:cubicBezTo>
                  <a:pt x="67348" y="715158"/>
                  <a:pt x="56603" y="675057"/>
                  <a:pt x="74709" y="643695"/>
                </a:cubicBezTo>
                <a:lnTo>
                  <a:pt x="205842" y="416566"/>
                </a:lnTo>
                <a:cubicBezTo>
                  <a:pt x="223949" y="385205"/>
                  <a:pt x="264050" y="374460"/>
                  <a:pt x="295411" y="392566"/>
                </a:cubicBezTo>
                <a:lnTo>
                  <a:pt x="473606" y="495447"/>
                </a:lnTo>
                <a:lnTo>
                  <a:pt x="491915" y="472331"/>
                </a:lnTo>
                <a:lnTo>
                  <a:pt x="390794" y="297184"/>
                </a:lnTo>
                <a:cubicBezTo>
                  <a:pt x="372687" y="265822"/>
                  <a:pt x="383432" y="225721"/>
                  <a:pt x="414794" y="207615"/>
                </a:cubicBezTo>
                <a:lnTo>
                  <a:pt x="641923" y="76482"/>
                </a:lnTo>
                <a:cubicBezTo>
                  <a:pt x="673284" y="58375"/>
                  <a:pt x="713385" y="69120"/>
                  <a:pt x="731492" y="100482"/>
                </a:cubicBezTo>
                <a:lnTo>
                  <a:pt x="825948" y="264085"/>
                </a:lnTo>
                <a:lnTo>
                  <a:pt x="861787" y="254485"/>
                </a:lnTo>
                <a:lnTo>
                  <a:pt x="861787" y="65569"/>
                </a:lnTo>
                <a:cubicBezTo>
                  <a:pt x="861787" y="29356"/>
                  <a:pt x="891143" y="0"/>
                  <a:pt x="927356" y="0"/>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1624306" y="2307129"/>
            <a:ext cx="1610399" cy="1650044"/>
          </a:xfrm>
          <a:custGeom>
            <a:avLst/>
            <a:gdLst>
              <a:gd name="connsiteX0" fmla="*/ 1060263 w 2120524"/>
              <a:gd name="connsiteY0" fmla="*/ 406359 h 2120523"/>
              <a:gd name="connsiteX1" fmla="*/ 376234 w 2120524"/>
              <a:gd name="connsiteY1" fmla="*/ 1060261 h 2120523"/>
              <a:gd name="connsiteX2" fmla="*/ 1060263 w 2120524"/>
              <a:gd name="connsiteY2" fmla="*/ 1714163 h 2120523"/>
              <a:gd name="connsiteX3" fmla="*/ 1744292 w 2120524"/>
              <a:gd name="connsiteY3" fmla="*/ 1060261 h 2120523"/>
              <a:gd name="connsiteX4" fmla="*/ 1060263 w 2120524"/>
              <a:gd name="connsiteY4" fmla="*/ 406359 h 2120523"/>
              <a:gd name="connsiteX5" fmla="*/ 927356 w 2120524"/>
              <a:gd name="connsiteY5" fmla="*/ 0 h 2120523"/>
              <a:gd name="connsiteX6" fmla="*/ 1189622 w 2120524"/>
              <a:gd name="connsiteY6" fmla="*/ 0 h 2120523"/>
              <a:gd name="connsiteX7" fmla="*/ 1255191 w 2120524"/>
              <a:gd name="connsiteY7" fmla="*/ 65569 h 2120523"/>
              <a:gd name="connsiteX8" fmla="*/ 1255191 w 2120524"/>
              <a:gd name="connsiteY8" fmla="*/ 255435 h 2120523"/>
              <a:gd name="connsiteX9" fmla="*/ 1289020 w 2120524"/>
              <a:gd name="connsiteY9" fmla="*/ 264496 h 2120523"/>
              <a:gd name="connsiteX10" fmla="*/ 1383713 w 2120524"/>
              <a:gd name="connsiteY10" fmla="*/ 100482 h 2120523"/>
              <a:gd name="connsiteX11" fmla="*/ 1473282 w 2120524"/>
              <a:gd name="connsiteY11" fmla="*/ 76482 h 2120523"/>
              <a:gd name="connsiteX12" fmla="*/ 1700411 w 2120524"/>
              <a:gd name="connsiteY12" fmla="*/ 207615 h 2120523"/>
              <a:gd name="connsiteX13" fmla="*/ 1724411 w 2120524"/>
              <a:gd name="connsiteY13" fmla="*/ 297184 h 2120523"/>
              <a:gd name="connsiteX14" fmla="*/ 1622542 w 2120524"/>
              <a:gd name="connsiteY14" fmla="*/ 473626 h 2120523"/>
              <a:gd name="connsiteX15" fmla="*/ 1640939 w 2120524"/>
              <a:gd name="connsiteY15" fmla="*/ 496852 h 2120523"/>
              <a:gd name="connsiteX16" fmla="*/ 1821567 w 2120524"/>
              <a:gd name="connsiteY16" fmla="*/ 392566 h 2120523"/>
              <a:gd name="connsiteX17" fmla="*/ 1911136 w 2120524"/>
              <a:gd name="connsiteY17" fmla="*/ 416566 h 2120523"/>
              <a:gd name="connsiteX18" fmla="*/ 2042269 w 2120524"/>
              <a:gd name="connsiteY18" fmla="*/ 643695 h 2120523"/>
              <a:gd name="connsiteX19" fmla="*/ 2018269 w 2120524"/>
              <a:gd name="connsiteY19" fmla="*/ 733264 h 2120523"/>
              <a:gd name="connsiteX20" fmla="*/ 1826918 w 2120524"/>
              <a:gd name="connsiteY20" fmla="*/ 843741 h 2120523"/>
              <a:gd name="connsiteX21" fmla="*/ 1831810 w 2120524"/>
              <a:gd name="connsiteY21" fmla="*/ 863560 h 2120523"/>
              <a:gd name="connsiteX22" fmla="*/ 2054955 w 2120524"/>
              <a:gd name="connsiteY22" fmla="*/ 863560 h 2120523"/>
              <a:gd name="connsiteX23" fmla="*/ 2120524 w 2120524"/>
              <a:gd name="connsiteY23" fmla="*/ 929129 h 2120523"/>
              <a:gd name="connsiteX24" fmla="*/ 2120524 w 2120524"/>
              <a:gd name="connsiteY24" fmla="*/ 1191395 h 2120523"/>
              <a:gd name="connsiteX25" fmla="*/ 2054955 w 2120524"/>
              <a:gd name="connsiteY25" fmla="*/ 1256964 h 2120523"/>
              <a:gd name="connsiteX26" fmla="*/ 1831811 w 2120524"/>
              <a:gd name="connsiteY26" fmla="*/ 1256964 h 2120523"/>
              <a:gd name="connsiteX27" fmla="*/ 1826919 w 2120524"/>
              <a:gd name="connsiteY27" fmla="*/ 1276783 h 2120523"/>
              <a:gd name="connsiteX28" fmla="*/ 2018269 w 2120524"/>
              <a:gd name="connsiteY28" fmla="*/ 1387259 h 2120523"/>
              <a:gd name="connsiteX29" fmla="*/ 2042269 w 2120524"/>
              <a:gd name="connsiteY29" fmla="*/ 1476828 h 2120523"/>
              <a:gd name="connsiteX30" fmla="*/ 1911136 w 2120524"/>
              <a:gd name="connsiteY30" fmla="*/ 1703957 h 2120523"/>
              <a:gd name="connsiteX31" fmla="*/ 1821567 w 2120524"/>
              <a:gd name="connsiteY31" fmla="*/ 1727957 h 2120523"/>
              <a:gd name="connsiteX32" fmla="*/ 1640939 w 2120524"/>
              <a:gd name="connsiteY32" fmla="*/ 1623671 h 2120523"/>
              <a:gd name="connsiteX33" fmla="*/ 1623568 w 2120524"/>
              <a:gd name="connsiteY33" fmla="*/ 1645603 h 2120523"/>
              <a:gd name="connsiteX34" fmla="*/ 1726184 w 2120524"/>
              <a:gd name="connsiteY34" fmla="*/ 1823340 h 2120523"/>
              <a:gd name="connsiteX35" fmla="*/ 1702184 w 2120524"/>
              <a:gd name="connsiteY35" fmla="*/ 1912909 h 2120523"/>
              <a:gd name="connsiteX36" fmla="*/ 1475055 w 2120524"/>
              <a:gd name="connsiteY36" fmla="*/ 2044042 h 2120523"/>
              <a:gd name="connsiteX37" fmla="*/ 1385486 w 2120524"/>
              <a:gd name="connsiteY37" fmla="*/ 2020042 h 2120523"/>
              <a:gd name="connsiteX38" fmla="*/ 1290556 w 2120524"/>
              <a:gd name="connsiteY38" fmla="*/ 1855617 h 2120523"/>
              <a:gd name="connsiteX39" fmla="*/ 1255191 w 2120524"/>
              <a:gd name="connsiteY39" fmla="*/ 1865089 h 2120523"/>
              <a:gd name="connsiteX40" fmla="*/ 1255191 w 2120524"/>
              <a:gd name="connsiteY40" fmla="*/ 2054954 h 2120523"/>
              <a:gd name="connsiteX41" fmla="*/ 1189622 w 2120524"/>
              <a:gd name="connsiteY41" fmla="*/ 2120523 h 2120523"/>
              <a:gd name="connsiteX42" fmla="*/ 927356 w 2120524"/>
              <a:gd name="connsiteY42" fmla="*/ 2120523 h 2120523"/>
              <a:gd name="connsiteX43" fmla="*/ 861787 w 2120524"/>
              <a:gd name="connsiteY43" fmla="*/ 2054954 h 2120523"/>
              <a:gd name="connsiteX44" fmla="*/ 861787 w 2120524"/>
              <a:gd name="connsiteY44" fmla="*/ 1866039 h 2120523"/>
              <a:gd name="connsiteX45" fmla="*/ 824412 w 2120524"/>
              <a:gd name="connsiteY45" fmla="*/ 1856028 h 2120523"/>
              <a:gd name="connsiteX46" fmla="*/ 729719 w 2120524"/>
              <a:gd name="connsiteY46" fmla="*/ 2020042 h 2120523"/>
              <a:gd name="connsiteX47" fmla="*/ 640150 w 2120524"/>
              <a:gd name="connsiteY47" fmla="*/ 2044042 h 2120523"/>
              <a:gd name="connsiteX48" fmla="*/ 413021 w 2120524"/>
              <a:gd name="connsiteY48" fmla="*/ 1912909 h 2120523"/>
              <a:gd name="connsiteX49" fmla="*/ 389021 w 2120524"/>
              <a:gd name="connsiteY49" fmla="*/ 1823340 h 2120523"/>
              <a:gd name="connsiteX50" fmla="*/ 490889 w 2120524"/>
              <a:gd name="connsiteY50" fmla="*/ 1646898 h 2120523"/>
              <a:gd name="connsiteX51" fmla="*/ 473605 w 2120524"/>
              <a:gd name="connsiteY51" fmla="*/ 1625076 h 2120523"/>
              <a:gd name="connsiteX52" fmla="*/ 295411 w 2120524"/>
              <a:gd name="connsiteY52" fmla="*/ 1727957 h 2120523"/>
              <a:gd name="connsiteX53" fmla="*/ 205842 w 2120524"/>
              <a:gd name="connsiteY53" fmla="*/ 1703957 h 2120523"/>
              <a:gd name="connsiteX54" fmla="*/ 74709 w 2120524"/>
              <a:gd name="connsiteY54" fmla="*/ 1476828 h 2120523"/>
              <a:gd name="connsiteX55" fmla="*/ 98709 w 2120524"/>
              <a:gd name="connsiteY55" fmla="*/ 1387259 h 2120523"/>
              <a:gd name="connsiteX56" fmla="*/ 286956 w 2120524"/>
              <a:gd name="connsiteY56" fmla="*/ 1278575 h 2120523"/>
              <a:gd name="connsiteX57" fmla="*/ 281621 w 2120524"/>
              <a:gd name="connsiteY57" fmla="*/ 1256964 h 2120523"/>
              <a:gd name="connsiteX58" fmla="*/ 65569 w 2120524"/>
              <a:gd name="connsiteY58" fmla="*/ 1256964 h 2120523"/>
              <a:gd name="connsiteX59" fmla="*/ 0 w 2120524"/>
              <a:gd name="connsiteY59" fmla="*/ 1191395 h 2120523"/>
              <a:gd name="connsiteX60" fmla="*/ 0 w 2120524"/>
              <a:gd name="connsiteY60" fmla="*/ 929129 h 2120523"/>
              <a:gd name="connsiteX61" fmla="*/ 65569 w 2120524"/>
              <a:gd name="connsiteY61" fmla="*/ 863560 h 2120523"/>
              <a:gd name="connsiteX62" fmla="*/ 281622 w 2120524"/>
              <a:gd name="connsiteY62" fmla="*/ 863560 h 2120523"/>
              <a:gd name="connsiteX63" fmla="*/ 286956 w 2120524"/>
              <a:gd name="connsiteY63" fmla="*/ 841949 h 2120523"/>
              <a:gd name="connsiteX64" fmla="*/ 98709 w 2120524"/>
              <a:gd name="connsiteY64" fmla="*/ 733264 h 2120523"/>
              <a:gd name="connsiteX65" fmla="*/ 74709 w 2120524"/>
              <a:gd name="connsiteY65" fmla="*/ 643695 h 2120523"/>
              <a:gd name="connsiteX66" fmla="*/ 205842 w 2120524"/>
              <a:gd name="connsiteY66" fmla="*/ 416566 h 2120523"/>
              <a:gd name="connsiteX67" fmla="*/ 295411 w 2120524"/>
              <a:gd name="connsiteY67" fmla="*/ 392566 h 2120523"/>
              <a:gd name="connsiteX68" fmla="*/ 473606 w 2120524"/>
              <a:gd name="connsiteY68" fmla="*/ 495447 h 2120523"/>
              <a:gd name="connsiteX69" fmla="*/ 491915 w 2120524"/>
              <a:gd name="connsiteY69" fmla="*/ 472331 h 2120523"/>
              <a:gd name="connsiteX70" fmla="*/ 390794 w 2120524"/>
              <a:gd name="connsiteY70" fmla="*/ 297184 h 2120523"/>
              <a:gd name="connsiteX71" fmla="*/ 414794 w 2120524"/>
              <a:gd name="connsiteY71" fmla="*/ 207615 h 2120523"/>
              <a:gd name="connsiteX72" fmla="*/ 641923 w 2120524"/>
              <a:gd name="connsiteY72" fmla="*/ 76482 h 2120523"/>
              <a:gd name="connsiteX73" fmla="*/ 731492 w 2120524"/>
              <a:gd name="connsiteY73" fmla="*/ 100482 h 2120523"/>
              <a:gd name="connsiteX74" fmla="*/ 825948 w 2120524"/>
              <a:gd name="connsiteY74" fmla="*/ 264085 h 2120523"/>
              <a:gd name="connsiteX75" fmla="*/ 861787 w 2120524"/>
              <a:gd name="connsiteY75" fmla="*/ 254485 h 2120523"/>
              <a:gd name="connsiteX76" fmla="*/ 861787 w 2120524"/>
              <a:gd name="connsiteY76" fmla="*/ 65569 h 2120523"/>
              <a:gd name="connsiteX77" fmla="*/ 927356 w 2120524"/>
              <a:gd name="connsiteY77" fmla="*/ 0 h 212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120524" h="2120523">
                <a:moveTo>
                  <a:pt x="1060263" y="406359"/>
                </a:moveTo>
                <a:cubicBezTo>
                  <a:pt x="682484" y="406359"/>
                  <a:pt x="376234" y="699121"/>
                  <a:pt x="376234" y="1060261"/>
                </a:cubicBezTo>
                <a:cubicBezTo>
                  <a:pt x="376234" y="1421401"/>
                  <a:pt x="682484" y="1714163"/>
                  <a:pt x="1060263" y="1714163"/>
                </a:cubicBezTo>
                <a:cubicBezTo>
                  <a:pt x="1438042" y="1714163"/>
                  <a:pt x="1744292" y="1421401"/>
                  <a:pt x="1744292" y="1060261"/>
                </a:cubicBezTo>
                <a:cubicBezTo>
                  <a:pt x="1744292" y="699121"/>
                  <a:pt x="1438042" y="406359"/>
                  <a:pt x="1060263" y="406359"/>
                </a:cubicBezTo>
                <a:close/>
                <a:moveTo>
                  <a:pt x="927356" y="0"/>
                </a:moveTo>
                <a:lnTo>
                  <a:pt x="1189622" y="0"/>
                </a:lnTo>
                <a:cubicBezTo>
                  <a:pt x="1225835" y="0"/>
                  <a:pt x="1255191" y="29356"/>
                  <a:pt x="1255191" y="65569"/>
                </a:cubicBezTo>
                <a:lnTo>
                  <a:pt x="1255191" y="255435"/>
                </a:lnTo>
                <a:lnTo>
                  <a:pt x="1289020" y="264496"/>
                </a:lnTo>
                <a:lnTo>
                  <a:pt x="1383713" y="100482"/>
                </a:lnTo>
                <a:cubicBezTo>
                  <a:pt x="1401820" y="69120"/>
                  <a:pt x="1441921" y="58375"/>
                  <a:pt x="1473282" y="76482"/>
                </a:cubicBezTo>
                <a:lnTo>
                  <a:pt x="1700411" y="207615"/>
                </a:lnTo>
                <a:cubicBezTo>
                  <a:pt x="1731773" y="225721"/>
                  <a:pt x="1742518" y="265822"/>
                  <a:pt x="1724411" y="297184"/>
                </a:cubicBezTo>
                <a:lnTo>
                  <a:pt x="1622542" y="473626"/>
                </a:lnTo>
                <a:lnTo>
                  <a:pt x="1640939" y="496852"/>
                </a:lnTo>
                <a:lnTo>
                  <a:pt x="1821567" y="392566"/>
                </a:lnTo>
                <a:cubicBezTo>
                  <a:pt x="1852928" y="374460"/>
                  <a:pt x="1893030" y="385205"/>
                  <a:pt x="1911136" y="416566"/>
                </a:cubicBezTo>
                <a:lnTo>
                  <a:pt x="2042269" y="643695"/>
                </a:lnTo>
                <a:cubicBezTo>
                  <a:pt x="2060376" y="675057"/>
                  <a:pt x="2049630" y="715158"/>
                  <a:pt x="2018269" y="733264"/>
                </a:cubicBezTo>
                <a:lnTo>
                  <a:pt x="1826918" y="843741"/>
                </a:lnTo>
                <a:lnTo>
                  <a:pt x="1831810" y="863560"/>
                </a:lnTo>
                <a:lnTo>
                  <a:pt x="2054955" y="863560"/>
                </a:lnTo>
                <a:cubicBezTo>
                  <a:pt x="2091168" y="863560"/>
                  <a:pt x="2120524" y="892916"/>
                  <a:pt x="2120524" y="929129"/>
                </a:cubicBezTo>
                <a:lnTo>
                  <a:pt x="2120524" y="1191395"/>
                </a:lnTo>
                <a:cubicBezTo>
                  <a:pt x="2120524" y="1227608"/>
                  <a:pt x="2091168" y="1256964"/>
                  <a:pt x="2054955" y="1256964"/>
                </a:cubicBezTo>
                <a:lnTo>
                  <a:pt x="1831811" y="1256964"/>
                </a:lnTo>
                <a:lnTo>
                  <a:pt x="1826919" y="1276783"/>
                </a:lnTo>
                <a:lnTo>
                  <a:pt x="2018269" y="1387259"/>
                </a:lnTo>
                <a:cubicBezTo>
                  <a:pt x="2049630" y="1405365"/>
                  <a:pt x="2060376" y="1445466"/>
                  <a:pt x="2042269" y="1476828"/>
                </a:cubicBezTo>
                <a:lnTo>
                  <a:pt x="1911136" y="1703957"/>
                </a:lnTo>
                <a:cubicBezTo>
                  <a:pt x="1893030" y="1735318"/>
                  <a:pt x="1852928" y="1746063"/>
                  <a:pt x="1821567" y="1727957"/>
                </a:cubicBezTo>
                <a:lnTo>
                  <a:pt x="1640939" y="1623671"/>
                </a:lnTo>
                <a:lnTo>
                  <a:pt x="1623568" y="1645603"/>
                </a:lnTo>
                <a:lnTo>
                  <a:pt x="1726184" y="1823340"/>
                </a:lnTo>
                <a:cubicBezTo>
                  <a:pt x="1744291" y="1854701"/>
                  <a:pt x="1733546" y="1894802"/>
                  <a:pt x="1702184" y="1912909"/>
                </a:cubicBezTo>
                <a:lnTo>
                  <a:pt x="1475055" y="2044042"/>
                </a:lnTo>
                <a:cubicBezTo>
                  <a:pt x="1443694" y="2062148"/>
                  <a:pt x="1403593" y="2051403"/>
                  <a:pt x="1385486" y="2020042"/>
                </a:cubicBezTo>
                <a:lnTo>
                  <a:pt x="1290556" y="1855617"/>
                </a:lnTo>
                <a:lnTo>
                  <a:pt x="1255191" y="1865089"/>
                </a:lnTo>
                <a:lnTo>
                  <a:pt x="1255191" y="2054954"/>
                </a:lnTo>
                <a:cubicBezTo>
                  <a:pt x="1255191" y="2091167"/>
                  <a:pt x="1225835" y="2120523"/>
                  <a:pt x="1189622" y="2120523"/>
                </a:cubicBezTo>
                <a:lnTo>
                  <a:pt x="927356" y="2120523"/>
                </a:lnTo>
                <a:cubicBezTo>
                  <a:pt x="891143" y="2120523"/>
                  <a:pt x="861787" y="2091167"/>
                  <a:pt x="861787" y="2054954"/>
                </a:cubicBezTo>
                <a:lnTo>
                  <a:pt x="861787" y="1866039"/>
                </a:lnTo>
                <a:lnTo>
                  <a:pt x="824412" y="1856028"/>
                </a:lnTo>
                <a:lnTo>
                  <a:pt x="729719" y="2020042"/>
                </a:lnTo>
                <a:cubicBezTo>
                  <a:pt x="711612" y="2051403"/>
                  <a:pt x="671511" y="2062148"/>
                  <a:pt x="640150" y="2044042"/>
                </a:cubicBezTo>
                <a:lnTo>
                  <a:pt x="413021" y="1912909"/>
                </a:lnTo>
                <a:cubicBezTo>
                  <a:pt x="381659" y="1894802"/>
                  <a:pt x="370914" y="1854701"/>
                  <a:pt x="389021" y="1823340"/>
                </a:cubicBezTo>
                <a:lnTo>
                  <a:pt x="490889" y="1646898"/>
                </a:lnTo>
                <a:lnTo>
                  <a:pt x="473605" y="1625076"/>
                </a:lnTo>
                <a:lnTo>
                  <a:pt x="295411" y="1727957"/>
                </a:lnTo>
                <a:cubicBezTo>
                  <a:pt x="264050" y="1746063"/>
                  <a:pt x="223949" y="1735318"/>
                  <a:pt x="205842" y="1703957"/>
                </a:cubicBezTo>
                <a:lnTo>
                  <a:pt x="74709" y="1476828"/>
                </a:lnTo>
                <a:cubicBezTo>
                  <a:pt x="56603" y="1445466"/>
                  <a:pt x="67348" y="1405365"/>
                  <a:pt x="98709" y="1387259"/>
                </a:cubicBezTo>
                <a:lnTo>
                  <a:pt x="286956" y="1278575"/>
                </a:lnTo>
                <a:lnTo>
                  <a:pt x="281621" y="1256964"/>
                </a:lnTo>
                <a:lnTo>
                  <a:pt x="65569" y="1256964"/>
                </a:lnTo>
                <a:cubicBezTo>
                  <a:pt x="29357" y="1256964"/>
                  <a:pt x="0" y="1227608"/>
                  <a:pt x="0" y="1191395"/>
                </a:cubicBezTo>
                <a:lnTo>
                  <a:pt x="0" y="929129"/>
                </a:lnTo>
                <a:cubicBezTo>
                  <a:pt x="0" y="892916"/>
                  <a:pt x="29357" y="863560"/>
                  <a:pt x="65569" y="863560"/>
                </a:cubicBezTo>
                <a:lnTo>
                  <a:pt x="281622" y="863560"/>
                </a:lnTo>
                <a:lnTo>
                  <a:pt x="286956" y="841949"/>
                </a:lnTo>
                <a:lnTo>
                  <a:pt x="98709" y="733264"/>
                </a:lnTo>
                <a:cubicBezTo>
                  <a:pt x="67348" y="715158"/>
                  <a:pt x="56603" y="675057"/>
                  <a:pt x="74709" y="643695"/>
                </a:cubicBezTo>
                <a:lnTo>
                  <a:pt x="205842" y="416566"/>
                </a:lnTo>
                <a:cubicBezTo>
                  <a:pt x="223949" y="385205"/>
                  <a:pt x="264050" y="374460"/>
                  <a:pt x="295411" y="392566"/>
                </a:cubicBezTo>
                <a:lnTo>
                  <a:pt x="473606" y="495447"/>
                </a:lnTo>
                <a:lnTo>
                  <a:pt x="491915" y="472331"/>
                </a:lnTo>
                <a:lnTo>
                  <a:pt x="390794" y="297184"/>
                </a:lnTo>
                <a:cubicBezTo>
                  <a:pt x="372687" y="265822"/>
                  <a:pt x="383432" y="225721"/>
                  <a:pt x="414794" y="207615"/>
                </a:cubicBezTo>
                <a:lnTo>
                  <a:pt x="641923" y="76482"/>
                </a:lnTo>
                <a:cubicBezTo>
                  <a:pt x="673284" y="58375"/>
                  <a:pt x="713385" y="69120"/>
                  <a:pt x="731492" y="100482"/>
                </a:cubicBezTo>
                <a:lnTo>
                  <a:pt x="825948" y="264085"/>
                </a:lnTo>
                <a:lnTo>
                  <a:pt x="861787" y="254485"/>
                </a:lnTo>
                <a:lnTo>
                  <a:pt x="861787" y="65569"/>
                </a:lnTo>
                <a:cubicBezTo>
                  <a:pt x="861787" y="29356"/>
                  <a:pt x="891143" y="0"/>
                  <a:pt x="927356" y="0"/>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890546" y="1613635"/>
            <a:ext cx="1178051" cy="1178051"/>
          </a:xfrm>
          <a:custGeom>
            <a:avLst/>
            <a:gdLst>
              <a:gd name="connsiteX0" fmla="*/ 1060263 w 2120524"/>
              <a:gd name="connsiteY0" fmla="*/ 406359 h 2120523"/>
              <a:gd name="connsiteX1" fmla="*/ 376234 w 2120524"/>
              <a:gd name="connsiteY1" fmla="*/ 1060261 h 2120523"/>
              <a:gd name="connsiteX2" fmla="*/ 1060263 w 2120524"/>
              <a:gd name="connsiteY2" fmla="*/ 1714163 h 2120523"/>
              <a:gd name="connsiteX3" fmla="*/ 1744292 w 2120524"/>
              <a:gd name="connsiteY3" fmla="*/ 1060261 h 2120523"/>
              <a:gd name="connsiteX4" fmla="*/ 1060263 w 2120524"/>
              <a:gd name="connsiteY4" fmla="*/ 406359 h 2120523"/>
              <a:gd name="connsiteX5" fmla="*/ 927356 w 2120524"/>
              <a:gd name="connsiteY5" fmla="*/ 0 h 2120523"/>
              <a:gd name="connsiteX6" fmla="*/ 1189622 w 2120524"/>
              <a:gd name="connsiteY6" fmla="*/ 0 h 2120523"/>
              <a:gd name="connsiteX7" fmla="*/ 1255191 w 2120524"/>
              <a:gd name="connsiteY7" fmla="*/ 65569 h 2120523"/>
              <a:gd name="connsiteX8" fmla="*/ 1255191 w 2120524"/>
              <a:gd name="connsiteY8" fmla="*/ 255435 h 2120523"/>
              <a:gd name="connsiteX9" fmla="*/ 1289020 w 2120524"/>
              <a:gd name="connsiteY9" fmla="*/ 264496 h 2120523"/>
              <a:gd name="connsiteX10" fmla="*/ 1383713 w 2120524"/>
              <a:gd name="connsiteY10" fmla="*/ 100482 h 2120523"/>
              <a:gd name="connsiteX11" fmla="*/ 1473282 w 2120524"/>
              <a:gd name="connsiteY11" fmla="*/ 76482 h 2120523"/>
              <a:gd name="connsiteX12" fmla="*/ 1700411 w 2120524"/>
              <a:gd name="connsiteY12" fmla="*/ 207615 h 2120523"/>
              <a:gd name="connsiteX13" fmla="*/ 1724411 w 2120524"/>
              <a:gd name="connsiteY13" fmla="*/ 297184 h 2120523"/>
              <a:gd name="connsiteX14" fmla="*/ 1622542 w 2120524"/>
              <a:gd name="connsiteY14" fmla="*/ 473626 h 2120523"/>
              <a:gd name="connsiteX15" fmla="*/ 1640939 w 2120524"/>
              <a:gd name="connsiteY15" fmla="*/ 496852 h 2120523"/>
              <a:gd name="connsiteX16" fmla="*/ 1821567 w 2120524"/>
              <a:gd name="connsiteY16" fmla="*/ 392566 h 2120523"/>
              <a:gd name="connsiteX17" fmla="*/ 1911136 w 2120524"/>
              <a:gd name="connsiteY17" fmla="*/ 416566 h 2120523"/>
              <a:gd name="connsiteX18" fmla="*/ 2042269 w 2120524"/>
              <a:gd name="connsiteY18" fmla="*/ 643695 h 2120523"/>
              <a:gd name="connsiteX19" fmla="*/ 2018269 w 2120524"/>
              <a:gd name="connsiteY19" fmla="*/ 733264 h 2120523"/>
              <a:gd name="connsiteX20" fmla="*/ 1826918 w 2120524"/>
              <a:gd name="connsiteY20" fmla="*/ 843741 h 2120523"/>
              <a:gd name="connsiteX21" fmla="*/ 1831810 w 2120524"/>
              <a:gd name="connsiteY21" fmla="*/ 863560 h 2120523"/>
              <a:gd name="connsiteX22" fmla="*/ 2054955 w 2120524"/>
              <a:gd name="connsiteY22" fmla="*/ 863560 h 2120523"/>
              <a:gd name="connsiteX23" fmla="*/ 2120524 w 2120524"/>
              <a:gd name="connsiteY23" fmla="*/ 929129 h 2120523"/>
              <a:gd name="connsiteX24" fmla="*/ 2120524 w 2120524"/>
              <a:gd name="connsiteY24" fmla="*/ 1191395 h 2120523"/>
              <a:gd name="connsiteX25" fmla="*/ 2054955 w 2120524"/>
              <a:gd name="connsiteY25" fmla="*/ 1256964 h 2120523"/>
              <a:gd name="connsiteX26" fmla="*/ 1831811 w 2120524"/>
              <a:gd name="connsiteY26" fmla="*/ 1256964 h 2120523"/>
              <a:gd name="connsiteX27" fmla="*/ 1826919 w 2120524"/>
              <a:gd name="connsiteY27" fmla="*/ 1276783 h 2120523"/>
              <a:gd name="connsiteX28" fmla="*/ 2018269 w 2120524"/>
              <a:gd name="connsiteY28" fmla="*/ 1387259 h 2120523"/>
              <a:gd name="connsiteX29" fmla="*/ 2042269 w 2120524"/>
              <a:gd name="connsiteY29" fmla="*/ 1476828 h 2120523"/>
              <a:gd name="connsiteX30" fmla="*/ 1911136 w 2120524"/>
              <a:gd name="connsiteY30" fmla="*/ 1703957 h 2120523"/>
              <a:gd name="connsiteX31" fmla="*/ 1821567 w 2120524"/>
              <a:gd name="connsiteY31" fmla="*/ 1727957 h 2120523"/>
              <a:gd name="connsiteX32" fmla="*/ 1640939 w 2120524"/>
              <a:gd name="connsiteY32" fmla="*/ 1623671 h 2120523"/>
              <a:gd name="connsiteX33" fmla="*/ 1623568 w 2120524"/>
              <a:gd name="connsiteY33" fmla="*/ 1645603 h 2120523"/>
              <a:gd name="connsiteX34" fmla="*/ 1726184 w 2120524"/>
              <a:gd name="connsiteY34" fmla="*/ 1823340 h 2120523"/>
              <a:gd name="connsiteX35" fmla="*/ 1702184 w 2120524"/>
              <a:gd name="connsiteY35" fmla="*/ 1912909 h 2120523"/>
              <a:gd name="connsiteX36" fmla="*/ 1475055 w 2120524"/>
              <a:gd name="connsiteY36" fmla="*/ 2044042 h 2120523"/>
              <a:gd name="connsiteX37" fmla="*/ 1385486 w 2120524"/>
              <a:gd name="connsiteY37" fmla="*/ 2020042 h 2120523"/>
              <a:gd name="connsiteX38" fmla="*/ 1290556 w 2120524"/>
              <a:gd name="connsiteY38" fmla="*/ 1855617 h 2120523"/>
              <a:gd name="connsiteX39" fmla="*/ 1255191 w 2120524"/>
              <a:gd name="connsiteY39" fmla="*/ 1865089 h 2120523"/>
              <a:gd name="connsiteX40" fmla="*/ 1255191 w 2120524"/>
              <a:gd name="connsiteY40" fmla="*/ 2054954 h 2120523"/>
              <a:gd name="connsiteX41" fmla="*/ 1189622 w 2120524"/>
              <a:gd name="connsiteY41" fmla="*/ 2120523 h 2120523"/>
              <a:gd name="connsiteX42" fmla="*/ 927356 w 2120524"/>
              <a:gd name="connsiteY42" fmla="*/ 2120523 h 2120523"/>
              <a:gd name="connsiteX43" fmla="*/ 861787 w 2120524"/>
              <a:gd name="connsiteY43" fmla="*/ 2054954 h 2120523"/>
              <a:gd name="connsiteX44" fmla="*/ 861787 w 2120524"/>
              <a:gd name="connsiteY44" fmla="*/ 1866039 h 2120523"/>
              <a:gd name="connsiteX45" fmla="*/ 824412 w 2120524"/>
              <a:gd name="connsiteY45" fmla="*/ 1856028 h 2120523"/>
              <a:gd name="connsiteX46" fmla="*/ 729719 w 2120524"/>
              <a:gd name="connsiteY46" fmla="*/ 2020042 h 2120523"/>
              <a:gd name="connsiteX47" fmla="*/ 640150 w 2120524"/>
              <a:gd name="connsiteY47" fmla="*/ 2044042 h 2120523"/>
              <a:gd name="connsiteX48" fmla="*/ 413021 w 2120524"/>
              <a:gd name="connsiteY48" fmla="*/ 1912909 h 2120523"/>
              <a:gd name="connsiteX49" fmla="*/ 389021 w 2120524"/>
              <a:gd name="connsiteY49" fmla="*/ 1823340 h 2120523"/>
              <a:gd name="connsiteX50" fmla="*/ 490889 w 2120524"/>
              <a:gd name="connsiteY50" fmla="*/ 1646898 h 2120523"/>
              <a:gd name="connsiteX51" fmla="*/ 473605 w 2120524"/>
              <a:gd name="connsiteY51" fmla="*/ 1625076 h 2120523"/>
              <a:gd name="connsiteX52" fmla="*/ 295411 w 2120524"/>
              <a:gd name="connsiteY52" fmla="*/ 1727957 h 2120523"/>
              <a:gd name="connsiteX53" fmla="*/ 205842 w 2120524"/>
              <a:gd name="connsiteY53" fmla="*/ 1703957 h 2120523"/>
              <a:gd name="connsiteX54" fmla="*/ 74709 w 2120524"/>
              <a:gd name="connsiteY54" fmla="*/ 1476828 h 2120523"/>
              <a:gd name="connsiteX55" fmla="*/ 98709 w 2120524"/>
              <a:gd name="connsiteY55" fmla="*/ 1387259 h 2120523"/>
              <a:gd name="connsiteX56" fmla="*/ 286956 w 2120524"/>
              <a:gd name="connsiteY56" fmla="*/ 1278575 h 2120523"/>
              <a:gd name="connsiteX57" fmla="*/ 281621 w 2120524"/>
              <a:gd name="connsiteY57" fmla="*/ 1256964 h 2120523"/>
              <a:gd name="connsiteX58" fmla="*/ 65569 w 2120524"/>
              <a:gd name="connsiteY58" fmla="*/ 1256964 h 2120523"/>
              <a:gd name="connsiteX59" fmla="*/ 0 w 2120524"/>
              <a:gd name="connsiteY59" fmla="*/ 1191395 h 2120523"/>
              <a:gd name="connsiteX60" fmla="*/ 0 w 2120524"/>
              <a:gd name="connsiteY60" fmla="*/ 929129 h 2120523"/>
              <a:gd name="connsiteX61" fmla="*/ 65569 w 2120524"/>
              <a:gd name="connsiteY61" fmla="*/ 863560 h 2120523"/>
              <a:gd name="connsiteX62" fmla="*/ 281622 w 2120524"/>
              <a:gd name="connsiteY62" fmla="*/ 863560 h 2120523"/>
              <a:gd name="connsiteX63" fmla="*/ 286956 w 2120524"/>
              <a:gd name="connsiteY63" fmla="*/ 841949 h 2120523"/>
              <a:gd name="connsiteX64" fmla="*/ 98709 w 2120524"/>
              <a:gd name="connsiteY64" fmla="*/ 733264 h 2120523"/>
              <a:gd name="connsiteX65" fmla="*/ 74709 w 2120524"/>
              <a:gd name="connsiteY65" fmla="*/ 643695 h 2120523"/>
              <a:gd name="connsiteX66" fmla="*/ 205842 w 2120524"/>
              <a:gd name="connsiteY66" fmla="*/ 416566 h 2120523"/>
              <a:gd name="connsiteX67" fmla="*/ 295411 w 2120524"/>
              <a:gd name="connsiteY67" fmla="*/ 392566 h 2120523"/>
              <a:gd name="connsiteX68" fmla="*/ 473606 w 2120524"/>
              <a:gd name="connsiteY68" fmla="*/ 495447 h 2120523"/>
              <a:gd name="connsiteX69" fmla="*/ 491915 w 2120524"/>
              <a:gd name="connsiteY69" fmla="*/ 472331 h 2120523"/>
              <a:gd name="connsiteX70" fmla="*/ 390794 w 2120524"/>
              <a:gd name="connsiteY70" fmla="*/ 297184 h 2120523"/>
              <a:gd name="connsiteX71" fmla="*/ 414794 w 2120524"/>
              <a:gd name="connsiteY71" fmla="*/ 207615 h 2120523"/>
              <a:gd name="connsiteX72" fmla="*/ 641923 w 2120524"/>
              <a:gd name="connsiteY72" fmla="*/ 76482 h 2120523"/>
              <a:gd name="connsiteX73" fmla="*/ 731492 w 2120524"/>
              <a:gd name="connsiteY73" fmla="*/ 100482 h 2120523"/>
              <a:gd name="connsiteX74" fmla="*/ 825948 w 2120524"/>
              <a:gd name="connsiteY74" fmla="*/ 264085 h 2120523"/>
              <a:gd name="connsiteX75" fmla="*/ 861787 w 2120524"/>
              <a:gd name="connsiteY75" fmla="*/ 254485 h 2120523"/>
              <a:gd name="connsiteX76" fmla="*/ 861787 w 2120524"/>
              <a:gd name="connsiteY76" fmla="*/ 65569 h 2120523"/>
              <a:gd name="connsiteX77" fmla="*/ 927356 w 2120524"/>
              <a:gd name="connsiteY77" fmla="*/ 0 h 212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120524" h="2120523">
                <a:moveTo>
                  <a:pt x="1060263" y="406359"/>
                </a:moveTo>
                <a:cubicBezTo>
                  <a:pt x="682484" y="406359"/>
                  <a:pt x="376234" y="699121"/>
                  <a:pt x="376234" y="1060261"/>
                </a:cubicBezTo>
                <a:cubicBezTo>
                  <a:pt x="376234" y="1421401"/>
                  <a:pt x="682484" y="1714163"/>
                  <a:pt x="1060263" y="1714163"/>
                </a:cubicBezTo>
                <a:cubicBezTo>
                  <a:pt x="1438042" y="1714163"/>
                  <a:pt x="1744292" y="1421401"/>
                  <a:pt x="1744292" y="1060261"/>
                </a:cubicBezTo>
                <a:cubicBezTo>
                  <a:pt x="1744292" y="699121"/>
                  <a:pt x="1438042" y="406359"/>
                  <a:pt x="1060263" y="406359"/>
                </a:cubicBezTo>
                <a:close/>
                <a:moveTo>
                  <a:pt x="927356" y="0"/>
                </a:moveTo>
                <a:lnTo>
                  <a:pt x="1189622" y="0"/>
                </a:lnTo>
                <a:cubicBezTo>
                  <a:pt x="1225835" y="0"/>
                  <a:pt x="1255191" y="29356"/>
                  <a:pt x="1255191" y="65569"/>
                </a:cubicBezTo>
                <a:lnTo>
                  <a:pt x="1255191" y="255435"/>
                </a:lnTo>
                <a:lnTo>
                  <a:pt x="1289020" y="264496"/>
                </a:lnTo>
                <a:lnTo>
                  <a:pt x="1383713" y="100482"/>
                </a:lnTo>
                <a:cubicBezTo>
                  <a:pt x="1401820" y="69120"/>
                  <a:pt x="1441921" y="58375"/>
                  <a:pt x="1473282" y="76482"/>
                </a:cubicBezTo>
                <a:lnTo>
                  <a:pt x="1700411" y="207615"/>
                </a:lnTo>
                <a:cubicBezTo>
                  <a:pt x="1731773" y="225721"/>
                  <a:pt x="1742518" y="265822"/>
                  <a:pt x="1724411" y="297184"/>
                </a:cubicBezTo>
                <a:lnTo>
                  <a:pt x="1622542" y="473626"/>
                </a:lnTo>
                <a:lnTo>
                  <a:pt x="1640939" y="496852"/>
                </a:lnTo>
                <a:lnTo>
                  <a:pt x="1821567" y="392566"/>
                </a:lnTo>
                <a:cubicBezTo>
                  <a:pt x="1852928" y="374460"/>
                  <a:pt x="1893030" y="385205"/>
                  <a:pt x="1911136" y="416566"/>
                </a:cubicBezTo>
                <a:lnTo>
                  <a:pt x="2042269" y="643695"/>
                </a:lnTo>
                <a:cubicBezTo>
                  <a:pt x="2060376" y="675057"/>
                  <a:pt x="2049630" y="715158"/>
                  <a:pt x="2018269" y="733264"/>
                </a:cubicBezTo>
                <a:lnTo>
                  <a:pt x="1826918" y="843741"/>
                </a:lnTo>
                <a:lnTo>
                  <a:pt x="1831810" y="863560"/>
                </a:lnTo>
                <a:lnTo>
                  <a:pt x="2054955" y="863560"/>
                </a:lnTo>
                <a:cubicBezTo>
                  <a:pt x="2091168" y="863560"/>
                  <a:pt x="2120524" y="892916"/>
                  <a:pt x="2120524" y="929129"/>
                </a:cubicBezTo>
                <a:lnTo>
                  <a:pt x="2120524" y="1191395"/>
                </a:lnTo>
                <a:cubicBezTo>
                  <a:pt x="2120524" y="1227608"/>
                  <a:pt x="2091168" y="1256964"/>
                  <a:pt x="2054955" y="1256964"/>
                </a:cubicBezTo>
                <a:lnTo>
                  <a:pt x="1831811" y="1256964"/>
                </a:lnTo>
                <a:lnTo>
                  <a:pt x="1826919" y="1276783"/>
                </a:lnTo>
                <a:lnTo>
                  <a:pt x="2018269" y="1387259"/>
                </a:lnTo>
                <a:cubicBezTo>
                  <a:pt x="2049630" y="1405365"/>
                  <a:pt x="2060376" y="1445466"/>
                  <a:pt x="2042269" y="1476828"/>
                </a:cubicBezTo>
                <a:lnTo>
                  <a:pt x="1911136" y="1703957"/>
                </a:lnTo>
                <a:cubicBezTo>
                  <a:pt x="1893030" y="1735318"/>
                  <a:pt x="1852928" y="1746063"/>
                  <a:pt x="1821567" y="1727957"/>
                </a:cubicBezTo>
                <a:lnTo>
                  <a:pt x="1640939" y="1623671"/>
                </a:lnTo>
                <a:lnTo>
                  <a:pt x="1623568" y="1645603"/>
                </a:lnTo>
                <a:lnTo>
                  <a:pt x="1726184" y="1823340"/>
                </a:lnTo>
                <a:cubicBezTo>
                  <a:pt x="1744291" y="1854701"/>
                  <a:pt x="1733546" y="1894802"/>
                  <a:pt x="1702184" y="1912909"/>
                </a:cubicBezTo>
                <a:lnTo>
                  <a:pt x="1475055" y="2044042"/>
                </a:lnTo>
                <a:cubicBezTo>
                  <a:pt x="1443694" y="2062148"/>
                  <a:pt x="1403593" y="2051403"/>
                  <a:pt x="1385486" y="2020042"/>
                </a:cubicBezTo>
                <a:lnTo>
                  <a:pt x="1290556" y="1855617"/>
                </a:lnTo>
                <a:lnTo>
                  <a:pt x="1255191" y="1865089"/>
                </a:lnTo>
                <a:lnTo>
                  <a:pt x="1255191" y="2054954"/>
                </a:lnTo>
                <a:cubicBezTo>
                  <a:pt x="1255191" y="2091167"/>
                  <a:pt x="1225835" y="2120523"/>
                  <a:pt x="1189622" y="2120523"/>
                </a:cubicBezTo>
                <a:lnTo>
                  <a:pt x="927356" y="2120523"/>
                </a:lnTo>
                <a:cubicBezTo>
                  <a:pt x="891143" y="2120523"/>
                  <a:pt x="861787" y="2091167"/>
                  <a:pt x="861787" y="2054954"/>
                </a:cubicBezTo>
                <a:lnTo>
                  <a:pt x="861787" y="1866039"/>
                </a:lnTo>
                <a:lnTo>
                  <a:pt x="824412" y="1856028"/>
                </a:lnTo>
                <a:lnTo>
                  <a:pt x="729719" y="2020042"/>
                </a:lnTo>
                <a:cubicBezTo>
                  <a:pt x="711612" y="2051403"/>
                  <a:pt x="671511" y="2062148"/>
                  <a:pt x="640150" y="2044042"/>
                </a:cubicBezTo>
                <a:lnTo>
                  <a:pt x="413021" y="1912909"/>
                </a:lnTo>
                <a:cubicBezTo>
                  <a:pt x="381659" y="1894802"/>
                  <a:pt x="370914" y="1854701"/>
                  <a:pt x="389021" y="1823340"/>
                </a:cubicBezTo>
                <a:lnTo>
                  <a:pt x="490889" y="1646898"/>
                </a:lnTo>
                <a:lnTo>
                  <a:pt x="473605" y="1625076"/>
                </a:lnTo>
                <a:lnTo>
                  <a:pt x="295411" y="1727957"/>
                </a:lnTo>
                <a:cubicBezTo>
                  <a:pt x="264050" y="1746063"/>
                  <a:pt x="223949" y="1735318"/>
                  <a:pt x="205842" y="1703957"/>
                </a:cubicBezTo>
                <a:lnTo>
                  <a:pt x="74709" y="1476828"/>
                </a:lnTo>
                <a:cubicBezTo>
                  <a:pt x="56603" y="1445466"/>
                  <a:pt x="67348" y="1405365"/>
                  <a:pt x="98709" y="1387259"/>
                </a:cubicBezTo>
                <a:lnTo>
                  <a:pt x="286956" y="1278575"/>
                </a:lnTo>
                <a:lnTo>
                  <a:pt x="281621" y="1256964"/>
                </a:lnTo>
                <a:lnTo>
                  <a:pt x="65569" y="1256964"/>
                </a:lnTo>
                <a:cubicBezTo>
                  <a:pt x="29357" y="1256964"/>
                  <a:pt x="0" y="1227608"/>
                  <a:pt x="0" y="1191395"/>
                </a:cubicBezTo>
                <a:lnTo>
                  <a:pt x="0" y="929129"/>
                </a:lnTo>
                <a:cubicBezTo>
                  <a:pt x="0" y="892916"/>
                  <a:pt x="29357" y="863560"/>
                  <a:pt x="65569" y="863560"/>
                </a:cubicBezTo>
                <a:lnTo>
                  <a:pt x="281622" y="863560"/>
                </a:lnTo>
                <a:lnTo>
                  <a:pt x="286956" y="841949"/>
                </a:lnTo>
                <a:lnTo>
                  <a:pt x="98709" y="733264"/>
                </a:lnTo>
                <a:cubicBezTo>
                  <a:pt x="67348" y="715158"/>
                  <a:pt x="56603" y="675057"/>
                  <a:pt x="74709" y="643695"/>
                </a:cubicBezTo>
                <a:lnTo>
                  <a:pt x="205842" y="416566"/>
                </a:lnTo>
                <a:cubicBezTo>
                  <a:pt x="223949" y="385205"/>
                  <a:pt x="264050" y="374460"/>
                  <a:pt x="295411" y="392566"/>
                </a:cubicBezTo>
                <a:lnTo>
                  <a:pt x="473606" y="495447"/>
                </a:lnTo>
                <a:lnTo>
                  <a:pt x="491915" y="472331"/>
                </a:lnTo>
                <a:lnTo>
                  <a:pt x="390794" y="297184"/>
                </a:lnTo>
                <a:cubicBezTo>
                  <a:pt x="372687" y="265822"/>
                  <a:pt x="383432" y="225721"/>
                  <a:pt x="414794" y="207615"/>
                </a:cubicBezTo>
                <a:lnTo>
                  <a:pt x="641923" y="76482"/>
                </a:lnTo>
                <a:cubicBezTo>
                  <a:pt x="673284" y="58375"/>
                  <a:pt x="713385" y="69120"/>
                  <a:pt x="731492" y="100482"/>
                </a:cubicBezTo>
                <a:lnTo>
                  <a:pt x="825948" y="264085"/>
                </a:lnTo>
                <a:lnTo>
                  <a:pt x="861787" y="254485"/>
                </a:lnTo>
                <a:lnTo>
                  <a:pt x="861787" y="65569"/>
                </a:lnTo>
                <a:cubicBezTo>
                  <a:pt x="861787" y="29356"/>
                  <a:pt x="891143" y="0"/>
                  <a:pt x="927356" y="0"/>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3"/>
          <p:cNvSpPr txBox="1">
            <a:spLocks noChangeArrowheads="1"/>
          </p:cNvSpPr>
          <p:nvPr/>
        </p:nvSpPr>
        <p:spPr bwMode="auto">
          <a:xfrm>
            <a:off x="3403371" y="3164284"/>
            <a:ext cx="766053" cy="51087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effectLst/>
              </a:rPr>
              <a:t>Legislation    &amp; Policies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effectLst/>
              </a:rPr>
              <a:t>1.8</a:t>
            </a:r>
          </a:p>
        </p:txBody>
      </p:sp>
      <p:sp>
        <p:nvSpPr>
          <p:cNvPr id="21" name="Text Box 3"/>
          <p:cNvSpPr txBox="1">
            <a:spLocks noChangeArrowheads="1"/>
          </p:cNvSpPr>
          <p:nvPr/>
        </p:nvSpPr>
        <p:spPr bwMode="auto">
          <a:xfrm>
            <a:off x="2704545" y="4125227"/>
            <a:ext cx="993090" cy="51087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100" b="1" dirty="0"/>
              <a:t>Funding </a:t>
            </a:r>
            <a:r>
              <a:rPr kumimoji="0" lang="en-US" altLang="en-US" sz="1100" b="1" i="0" u="none" strike="noStrike" cap="none" normalizeH="0" baseline="0" dirty="0">
                <a:ln>
                  <a:noFill/>
                </a:ln>
                <a:effectLst/>
              </a:rPr>
              <a:t>&amp; Resources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100" b="1" dirty="0"/>
              <a:t>0.5</a:t>
            </a:r>
            <a:endParaRPr kumimoji="0" lang="en-US" altLang="en-US" sz="1100" b="0" i="0" u="none" strike="noStrike" cap="none" normalizeH="0" baseline="0" dirty="0">
              <a:ln>
                <a:noFill/>
              </a:ln>
              <a:effectLst/>
            </a:endParaRPr>
          </a:p>
        </p:txBody>
      </p:sp>
      <p:sp>
        <p:nvSpPr>
          <p:cNvPr id="22" name="Text Box 3"/>
          <p:cNvSpPr txBox="1">
            <a:spLocks noChangeArrowheads="1"/>
          </p:cNvSpPr>
          <p:nvPr/>
        </p:nvSpPr>
        <p:spPr bwMode="auto">
          <a:xfrm>
            <a:off x="962322" y="2006590"/>
            <a:ext cx="808130" cy="51087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effectLst/>
              </a:rPr>
              <a:t>Research</a:t>
            </a:r>
            <a:r>
              <a:rPr kumimoji="0" lang="en-US" altLang="en-US" sz="1100" b="1" i="0" u="none" strike="noStrike" cap="none" normalizeH="0" dirty="0">
                <a:ln>
                  <a:noFill/>
                </a:ln>
                <a:effectLst/>
              </a:rPr>
              <a:t> &amp; E</a:t>
            </a:r>
            <a:r>
              <a:rPr kumimoji="0" lang="en-US" altLang="en-US" sz="1100" b="1" i="0" u="none" strike="noStrike" cap="none" normalizeH="0" baseline="0" dirty="0">
                <a:ln>
                  <a:noFill/>
                </a:ln>
                <a:effectLst/>
              </a:rPr>
              <a:t>valuation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100" b="1" dirty="0"/>
              <a:t>1.8</a:t>
            </a:r>
            <a:endParaRPr kumimoji="0" lang="en-US" altLang="en-US" sz="1100" b="0" i="0" u="none" strike="noStrike" cap="none" normalizeH="0" baseline="0" dirty="0">
              <a:ln>
                <a:noFill/>
              </a:ln>
              <a:effectLst/>
            </a:endParaRPr>
          </a:p>
        </p:txBody>
      </p:sp>
      <p:sp>
        <p:nvSpPr>
          <p:cNvPr id="23" name="Text Box 3"/>
          <p:cNvSpPr txBox="1">
            <a:spLocks noChangeArrowheads="1"/>
          </p:cNvSpPr>
          <p:nvPr/>
        </p:nvSpPr>
        <p:spPr bwMode="auto">
          <a:xfrm>
            <a:off x="1502925" y="4145593"/>
            <a:ext cx="808131" cy="55955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100" b="1" dirty="0"/>
              <a:t>Training</a:t>
            </a:r>
            <a:r>
              <a:rPr kumimoji="0" lang="en-US" altLang="en-US" sz="1100" b="1" i="0" u="none" strike="noStrike" cap="none" normalizeH="0" baseline="0" dirty="0">
                <a:ln>
                  <a:noFill/>
                </a:ln>
                <a:effectLst/>
              </a:rPr>
              <a:t> &amp; Program Delivery</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100" b="1" dirty="0"/>
              <a:t>1.8</a:t>
            </a:r>
            <a:endParaRPr kumimoji="0" lang="en-US" altLang="en-US" sz="1100" b="0" i="0" u="none" strike="noStrike" cap="none" normalizeH="0" baseline="0" dirty="0">
              <a:ln>
                <a:noFill/>
              </a:ln>
              <a:effectLst/>
            </a:endParaRPr>
          </a:p>
        </p:txBody>
      </p:sp>
      <p:sp>
        <p:nvSpPr>
          <p:cNvPr id="24" name="Text Box 3"/>
          <p:cNvSpPr txBox="1">
            <a:spLocks noChangeArrowheads="1"/>
          </p:cNvSpPr>
          <p:nvPr/>
        </p:nvSpPr>
        <p:spPr bwMode="auto">
          <a:xfrm>
            <a:off x="685271" y="3327401"/>
            <a:ext cx="808130" cy="32575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effectLst/>
                <a:cs typeface="Arial" panose="020B0604020202020204" pitchFamily="34" charset="0"/>
              </a:rPr>
              <a:t>Promotion</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100" b="1" dirty="0">
                <a:cs typeface="Arial" panose="020B0604020202020204" pitchFamily="34" charset="0"/>
              </a:rPr>
              <a:t>2.0</a:t>
            </a:r>
            <a:endParaRPr kumimoji="0" lang="en-US" altLang="en-US" sz="1100" b="0" i="0" u="none" strike="noStrike" cap="none" normalizeH="0" baseline="0" dirty="0">
              <a:ln>
                <a:noFill/>
              </a:ln>
              <a:effectLst/>
              <a:cs typeface="Arial" panose="020B0604020202020204" pitchFamily="34" charset="0"/>
            </a:endParaRPr>
          </a:p>
        </p:txBody>
      </p:sp>
      <p:sp>
        <p:nvSpPr>
          <p:cNvPr id="26" name="Text Box 3"/>
          <p:cNvSpPr txBox="1">
            <a:spLocks noChangeArrowheads="1"/>
          </p:cNvSpPr>
          <p:nvPr/>
        </p:nvSpPr>
        <p:spPr bwMode="auto">
          <a:xfrm>
            <a:off x="1996593" y="1511900"/>
            <a:ext cx="808131" cy="39773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100" b="1" dirty="0"/>
              <a:t>Advocacy</a:t>
            </a:r>
            <a:endParaRPr kumimoji="0" lang="en-US" altLang="en-US" sz="1100" b="1"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100" b="1" dirty="0"/>
              <a:t>1.5</a:t>
            </a:r>
            <a:endParaRPr kumimoji="0" lang="en-US" altLang="en-US" sz="1100" b="0" i="0" u="none" strike="noStrike" cap="none" normalizeH="0" baseline="0" dirty="0">
              <a:ln>
                <a:noFill/>
              </a:ln>
              <a:effectLst/>
            </a:endParaRPr>
          </a:p>
        </p:txBody>
      </p:sp>
      <p:sp>
        <p:nvSpPr>
          <p:cNvPr id="27" name="Text Box 3"/>
          <p:cNvSpPr txBox="1">
            <a:spLocks noChangeArrowheads="1"/>
          </p:cNvSpPr>
          <p:nvPr/>
        </p:nvSpPr>
        <p:spPr bwMode="auto">
          <a:xfrm>
            <a:off x="3060127" y="1969102"/>
            <a:ext cx="808130" cy="51087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effectLst/>
              </a:rPr>
              <a:t>Political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effectLst/>
              </a:rPr>
              <a:t> Will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effectLst/>
              </a:rPr>
              <a:t>2.0</a:t>
            </a:r>
            <a:endParaRPr kumimoji="0" lang="en-US" altLang="en-US" sz="1100" b="0" i="0" u="none" strike="noStrike" cap="none" normalizeH="0" baseline="0" dirty="0">
              <a:ln>
                <a:noFill/>
              </a:ln>
              <a:effectLst/>
            </a:endParaRPr>
          </a:p>
        </p:txBody>
      </p:sp>
      <p:sp>
        <p:nvSpPr>
          <p:cNvPr id="28" name="Text Box 3"/>
          <p:cNvSpPr txBox="1">
            <a:spLocks noChangeArrowheads="1"/>
          </p:cNvSpPr>
          <p:nvPr/>
        </p:nvSpPr>
        <p:spPr bwMode="auto">
          <a:xfrm>
            <a:off x="1928416" y="2854375"/>
            <a:ext cx="1002178" cy="68419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effectLst/>
              </a:rPr>
              <a:t>Coordination, Goals &amp; Monitoring</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100" b="1" dirty="0"/>
              <a:t>1.7</a:t>
            </a:r>
            <a:endParaRPr kumimoji="0" lang="en-US" altLang="en-US" sz="1100" b="0" i="0" u="none" strike="noStrike" cap="none" normalizeH="0" baseline="0" dirty="0">
              <a:ln>
                <a:noFill/>
              </a:ln>
              <a:effectLst/>
            </a:endParaRPr>
          </a:p>
        </p:txBody>
      </p:sp>
      <p:sp>
        <p:nvSpPr>
          <p:cNvPr id="29" name="Freeform 28"/>
          <p:cNvSpPr/>
          <p:nvPr/>
        </p:nvSpPr>
        <p:spPr>
          <a:xfrm>
            <a:off x="760281" y="1664985"/>
            <a:ext cx="1178051" cy="1178051"/>
          </a:xfrm>
          <a:custGeom>
            <a:avLst/>
            <a:gdLst>
              <a:gd name="connsiteX0" fmla="*/ 1060263 w 2120524"/>
              <a:gd name="connsiteY0" fmla="*/ 406359 h 2120523"/>
              <a:gd name="connsiteX1" fmla="*/ 376234 w 2120524"/>
              <a:gd name="connsiteY1" fmla="*/ 1060261 h 2120523"/>
              <a:gd name="connsiteX2" fmla="*/ 1060263 w 2120524"/>
              <a:gd name="connsiteY2" fmla="*/ 1714163 h 2120523"/>
              <a:gd name="connsiteX3" fmla="*/ 1744292 w 2120524"/>
              <a:gd name="connsiteY3" fmla="*/ 1060261 h 2120523"/>
              <a:gd name="connsiteX4" fmla="*/ 1060263 w 2120524"/>
              <a:gd name="connsiteY4" fmla="*/ 406359 h 2120523"/>
              <a:gd name="connsiteX5" fmla="*/ 927356 w 2120524"/>
              <a:gd name="connsiteY5" fmla="*/ 0 h 2120523"/>
              <a:gd name="connsiteX6" fmla="*/ 1189622 w 2120524"/>
              <a:gd name="connsiteY6" fmla="*/ 0 h 2120523"/>
              <a:gd name="connsiteX7" fmla="*/ 1255191 w 2120524"/>
              <a:gd name="connsiteY7" fmla="*/ 65569 h 2120523"/>
              <a:gd name="connsiteX8" fmla="*/ 1255191 w 2120524"/>
              <a:gd name="connsiteY8" fmla="*/ 255435 h 2120523"/>
              <a:gd name="connsiteX9" fmla="*/ 1289020 w 2120524"/>
              <a:gd name="connsiteY9" fmla="*/ 264496 h 2120523"/>
              <a:gd name="connsiteX10" fmla="*/ 1383713 w 2120524"/>
              <a:gd name="connsiteY10" fmla="*/ 100482 h 2120523"/>
              <a:gd name="connsiteX11" fmla="*/ 1473282 w 2120524"/>
              <a:gd name="connsiteY11" fmla="*/ 76482 h 2120523"/>
              <a:gd name="connsiteX12" fmla="*/ 1700411 w 2120524"/>
              <a:gd name="connsiteY12" fmla="*/ 207615 h 2120523"/>
              <a:gd name="connsiteX13" fmla="*/ 1724411 w 2120524"/>
              <a:gd name="connsiteY13" fmla="*/ 297184 h 2120523"/>
              <a:gd name="connsiteX14" fmla="*/ 1622542 w 2120524"/>
              <a:gd name="connsiteY14" fmla="*/ 473626 h 2120523"/>
              <a:gd name="connsiteX15" fmla="*/ 1640939 w 2120524"/>
              <a:gd name="connsiteY15" fmla="*/ 496852 h 2120523"/>
              <a:gd name="connsiteX16" fmla="*/ 1821567 w 2120524"/>
              <a:gd name="connsiteY16" fmla="*/ 392566 h 2120523"/>
              <a:gd name="connsiteX17" fmla="*/ 1911136 w 2120524"/>
              <a:gd name="connsiteY17" fmla="*/ 416566 h 2120523"/>
              <a:gd name="connsiteX18" fmla="*/ 2042269 w 2120524"/>
              <a:gd name="connsiteY18" fmla="*/ 643695 h 2120523"/>
              <a:gd name="connsiteX19" fmla="*/ 2018269 w 2120524"/>
              <a:gd name="connsiteY19" fmla="*/ 733264 h 2120523"/>
              <a:gd name="connsiteX20" fmla="*/ 1826918 w 2120524"/>
              <a:gd name="connsiteY20" fmla="*/ 843741 h 2120523"/>
              <a:gd name="connsiteX21" fmla="*/ 1831810 w 2120524"/>
              <a:gd name="connsiteY21" fmla="*/ 863560 h 2120523"/>
              <a:gd name="connsiteX22" fmla="*/ 2054955 w 2120524"/>
              <a:gd name="connsiteY22" fmla="*/ 863560 h 2120523"/>
              <a:gd name="connsiteX23" fmla="*/ 2120524 w 2120524"/>
              <a:gd name="connsiteY23" fmla="*/ 929129 h 2120523"/>
              <a:gd name="connsiteX24" fmla="*/ 2120524 w 2120524"/>
              <a:gd name="connsiteY24" fmla="*/ 1191395 h 2120523"/>
              <a:gd name="connsiteX25" fmla="*/ 2054955 w 2120524"/>
              <a:gd name="connsiteY25" fmla="*/ 1256964 h 2120523"/>
              <a:gd name="connsiteX26" fmla="*/ 1831811 w 2120524"/>
              <a:gd name="connsiteY26" fmla="*/ 1256964 h 2120523"/>
              <a:gd name="connsiteX27" fmla="*/ 1826919 w 2120524"/>
              <a:gd name="connsiteY27" fmla="*/ 1276783 h 2120523"/>
              <a:gd name="connsiteX28" fmla="*/ 2018269 w 2120524"/>
              <a:gd name="connsiteY28" fmla="*/ 1387259 h 2120523"/>
              <a:gd name="connsiteX29" fmla="*/ 2042269 w 2120524"/>
              <a:gd name="connsiteY29" fmla="*/ 1476828 h 2120523"/>
              <a:gd name="connsiteX30" fmla="*/ 1911136 w 2120524"/>
              <a:gd name="connsiteY30" fmla="*/ 1703957 h 2120523"/>
              <a:gd name="connsiteX31" fmla="*/ 1821567 w 2120524"/>
              <a:gd name="connsiteY31" fmla="*/ 1727957 h 2120523"/>
              <a:gd name="connsiteX32" fmla="*/ 1640939 w 2120524"/>
              <a:gd name="connsiteY32" fmla="*/ 1623671 h 2120523"/>
              <a:gd name="connsiteX33" fmla="*/ 1623568 w 2120524"/>
              <a:gd name="connsiteY33" fmla="*/ 1645603 h 2120523"/>
              <a:gd name="connsiteX34" fmla="*/ 1726184 w 2120524"/>
              <a:gd name="connsiteY34" fmla="*/ 1823340 h 2120523"/>
              <a:gd name="connsiteX35" fmla="*/ 1702184 w 2120524"/>
              <a:gd name="connsiteY35" fmla="*/ 1912909 h 2120523"/>
              <a:gd name="connsiteX36" fmla="*/ 1475055 w 2120524"/>
              <a:gd name="connsiteY36" fmla="*/ 2044042 h 2120523"/>
              <a:gd name="connsiteX37" fmla="*/ 1385486 w 2120524"/>
              <a:gd name="connsiteY37" fmla="*/ 2020042 h 2120523"/>
              <a:gd name="connsiteX38" fmla="*/ 1290556 w 2120524"/>
              <a:gd name="connsiteY38" fmla="*/ 1855617 h 2120523"/>
              <a:gd name="connsiteX39" fmla="*/ 1255191 w 2120524"/>
              <a:gd name="connsiteY39" fmla="*/ 1865089 h 2120523"/>
              <a:gd name="connsiteX40" fmla="*/ 1255191 w 2120524"/>
              <a:gd name="connsiteY40" fmla="*/ 2054954 h 2120523"/>
              <a:gd name="connsiteX41" fmla="*/ 1189622 w 2120524"/>
              <a:gd name="connsiteY41" fmla="*/ 2120523 h 2120523"/>
              <a:gd name="connsiteX42" fmla="*/ 927356 w 2120524"/>
              <a:gd name="connsiteY42" fmla="*/ 2120523 h 2120523"/>
              <a:gd name="connsiteX43" fmla="*/ 861787 w 2120524"/>
              <a:gd name="connsiteY43" fmla="*/ 2054954 h 2120523"/>
              <a:gd name="connsiteX44" fmla="*/ 861787 w 2120524"/>
              <a:gd name="connsiteY44" fmla="*/ 1866039 h 2120523"/>
              <a:gd name="connsiteX45" fmla="*/ 824412 w 2120524"/>
              <a:gd name="connsiteY45" fmla="*/ 1856028 h 2120523"/>
              <a:gd name="connsiteX46" fmla="*/ 729719 w 2120524"/>
              <a:gd name="connsiteY46" fmla="*/ 2020042 h 2120523"/>
              <a:gd name="connsiteX47" fmla="*/ 640150 w 2120524"/>
              <a:gd name="connsiteY47" fmla="*/ 2044042 h 2120523"/>
              <a:gd name="connsiteX48" fmla="*/ 413021 w 2120524"/>
              <a:gd name="connsiteY48" fmla="*/ 1912909 h 2120523"/>
              <a:gd name="connsiteX49" fmla="*/ 389021 w 2120524"/>
              <a:gd name="connsiteY49" fmla="*/ 1823340 h 2120523"/>
              <a:gd name="connsiteX50" fmla="*/ 490889 w 2120524"/>
              <a:gd name="connsiteY50" fmla="*/ 1646898 h 2120523"/>
              <a:gd name="connsiteX51" fmla="*/ 473605 w 2120524"/>
              <a:gd name="connsiteY51" fmla="*/ 1625076 h 2120523"/>
              <a:gd name="connsiteX52" fmla="*/ 295411 w 2120524"/>
              <a:gd name="connsiteY52" fmla="*/ 1727957 h 2120523"/>
              <a:gd name="connsiteX53" fmla="*/ 205842 w 2120524"/>
              <a:gd name="connsiteY53" fmla="*/ 1703957 h 2120523"/>
              <a:gd name="connsiteX54" fmla="*/ 74709 w 2120524"/>
              <a:gd name="connsiteY54" fmla="*/ 1476828 h 2120523"/>
              <a:gd name="connsiteX55" fmla="*/ 98709 w 2120524"/>
              <a:gd name="connsiteY55" fmla="*/ 1387259 h 2120523"/>
              <a:gd name="connsiteX56" fmla="*/ 286956 w 2120524"/>
              <a:gd name="connsiteY56" fmla="*/ 1278575 h 2120523"/>
              <a:gd name="connsiteX57" fmla="*/ 281621 w 2120524"/>
              <a:gd name="connsiteY57" fmla="*/ 1256964 h 2120523"/>
              <a:gd name="connsiteX58" fmla="*/ 65569 w 2120524"/>
              <a:gd name="connsiteY58" fmla="*/ 1256964 h 2120523"/>
              <a:gd name="connsiteX59" fmla="*/ 0 w 2120524"/>
              <a:gd name="connsiteY59" fmla="*/ 1191395 h 2120523"/>
              <a:gd name="connsiteX60" fmla="*/ 0 w 2120524"/>
              <a:gd name="connsiteY60" fmla="*/ 929129 h 2120523"/>
              <a:gd name="connsiteX61" fmla="*/ 65569 w 2120524"/>
              <a:gd name="connsiteY61" fmla="*/ 863560 h 2120523"/>
              <a:gd name="connsiteX62" fmla="*/ 281622 w 2120524"/>
              <a:gd name="connsiteY62" fmla="*/ 863560 h 2120523"/>
              <a:gd name="connsiteX63" fmla="*/ 286956 w 2120524"/>
              <a:gd name="connsiteY63" fmla="*/ 841949 h 2120523"/>
              <a:gd name="connsiteX64" fmla="*/ 98709 w 2120524"/>
              <a:gd name="connsiteY64" fmla="*/ 733264 h 2120523"/>
              <a:gd name="connsiteX65" fmla="*/ 74709 w 2120524"/>
              <a:gd name="connsiteY65" fmla="*/ 643695 h 2120523"/>
              <a:gd name="connsiteX66" fmla="*/ 205842 w 2120524"/>
              <a:gd name="connsiteY66" fmla="*/ 416566 h 2120523"/>
              <a:gd name="connsiteX67" fmla="*/ 295411 w 2120524"/>
              <a:gd name="connsiteY67" fmla="*/ 392566 h 2120523"/>
              <a:gd name="connsiteX68" fmla="*/ 473606 w 2120524"/>
              <a:gd name="connsiteY68" fmla="*/ 495447 h 2120523"/>
              <a:gd name="connsiteX69" fmla="*/ 491915 w 2120524"/>
              <a:gd name="connsiteY69" fmla="*/ 472331 h 2120523"/>
              <a:gd name="connsiteX70" fmla="*/ 390794 w 2120524"/>
              <a:gd name="connsiteY70" fmla="*/ 297184 h 2120523"/>
              <a:gd name="connsiteX71" fmla="*/ 414794 w 2120524"/>
              <a:gd name="connsiteY71" fmla="*/ 207615 h 2120523"/>
              <a:gd name="connsiteX72" fmla="*/ 641923 w 2120524"/>
              <a:gd name="connsiteY72" fmla="*/ 76482 h 2120523"/>
              <a:gd name="connsiteX73" fmla="*/ 731492 w 2120524"/>
              <a:gd name="connsiteY73" fmla="*/ 100482 h 2120523"/>
              <a:gd name="connsiteX74" fmla="*/ 825948 w 2120524"/>
              <a:gd name="connsiteY74" fmla="*/ 264085 h 2120523"/>
              <a:gd name="connsiteX75" fmla="*/ 861787 w 2120524"/>
              <a:gd name="connsiteY75" fmla="*/ 254485 h 2120523"/>
              <a:gd name="connsiteX76" fmla="*/ 861787 w 2120524"/>
              <a:gd name="connsiteY76" fmla="*/ 65569 h 2120523"/>
              <a:gd name="connsiteX77" fmla="*/ 927356 w 2120524"/>
              <a:gd name="connsiteY77" fmla="*/ 0 h 212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120524" h="2120523">
                <a:moveTo>
                  <a:pt x="1060263" y="406359"/>
                </a:moveTo>
                <a:cubicBezTo>
                  <a:pt x="682484" y="406359"/>
                  <a:pt x="376234" y="699121"/>
                  <a:pt x="376234" y="1060261"/>
                </a:cubicBezTo>
                <a:cubicBezTo>
                  <a:pt x="376234" y="1421401"/>
                  <a:pt x="682484" y="1714163"/>
                  <a:pt x="1060263" y="1714163"/>
                </a:cubicBezTo>
                <a:cubicBezTo>
                  <a:pt x="1438042" y="1714163"/>
                  <a:pt x="1744292" y="1421401"/>
                  <a:pt x="1744292" y="1060261"/>
                </a:cubicBezTo>
                <a:cubicBezTo>
                  <a:pt x="1744292" y="699121"/>
                  <a:pt x="1438042" y="406359"/>
                  <a:pt x="1060263" y="406359"/>
                </a:cubicBezTo>
                <a:close/>
                <a:moveTo>
                  <a:pt x="927356" y="0"/>
                </a:moveTo>
                <a:lnTo>
                  <a:pt x="1189622" y="0"/>
                </a:lnTo>
                <a:cubicBezTo>
                  <a:pt x="1225835" y="0"/>
                  <a:pt x="1255191" y="29356"/>
                  <a:pt x="1255191" y="65569"/>
                </a:cubicBezTo>
                <a:lnTo>
                  <a:pt x="1255191" y="255435"/>
                </a:lnTo>
                <a:lnTo>
                  <a:pt x="1289020" y="264496"/>
                </a:lnTo>
                <a:lnTo>
                  <a:pt x="1383713" y="100482"/>
                </a:lnTo>
                <a:cubicBezTo>
                  <a:pt x="1401820" y="69120"/>
                  <a:pt x="1441921" y="58375"/>
                  <a:pt x="1473282" y="76482"/>
                </a:cubicBezTo>
                <a:lnTo>
                  <a:pt x="1700411" y="207615"/>
                </a:lnTo>
                <a:cubicBezTo>
                  <a:pt x="1731773" y="225721"/>
                  <a:pt x="1742518" y="265822"/>
                  <a:pt x="1724411" y="297184"/>
                </a:cubicBezTo>
                <a:lnTo>
                  <a:pt x="1622542" y="473626"/>
                </a:lnTo>
                <a:lnTo>
                  <a:pt x="1640939" y="496852"/>
                </a:lnTo>
                <a:lnTo>
                  <a:pt x="1821567" y="392566"/>
                </a:lnTo>
                <a:cubicBezTo>
                  <a:pt x="1852928" y="374460"/>
                  <a:pt x="1893030" y="385205"/>
                  <a:pt x="1911136" y="416566"/>
                </a:cubicBezTo>
                <a:lnTo>
                  <a:pt x="2042269" y="643695"/>
                </a:lnTo>
                <a:cubicBezTo>
                  <a:pt x="2060376" y="675057"/>
                  <a:pt x="2049630" y="715158"/>
                  <a:pt x="2018269" y="733264"/>
                </a:cubicBezTo>
                <a:lnTo>
                  <a:pt x="1826918" y="843741"/>
                </a:lnTo>
                <a:lnTo>
                  <a:pt x="1831810" y="863560"/>
                </a:lnTo>
                <a:lnTo>
                  <a:pt x="2054955" y="863560"/>
                </a:lnTo>
                <a:cubicBezTo>
                  <a:pt x="2091168" y="863560"/>
                  <a:pt x="2120524" y="892916"/>
                  <a:pt x="2120524" y="929129"/>
                </a:cubicBezTo>
                <a:lnTo>
                  <a:pt x="2120524" y="1191395"/>
                </a:lnTo>
                <a:cubicBezTo>
                  <a:pt x="2120524" y="1227608"/>
                  <a:pt x="2091168" y="1256964"/>
                  <a:pt x="2054955" y="1256964"/>
                </a:cubicBezTo>
                <a:lnTo>
                  <a:pt x="1831811" y="1256964"/>
                </a:lnTo>
                <a:lnTo>
                  <a:pt x="1826919" y="1276783"/>
                </a:lnTo>
                <a:lnTo>
                  <a:pt x="2018269" y="1387259"/>
                </a:lnTo>
                <a:cubicBezTo>
                  <a:pt x="2049630" y="1405365"/>
                  <a:pt x="2060376" y="1445466"/>
                  <a:pt x="2042269" y="1476828"/>
                </a:cubicBezTo>
                <a:lnTo>
                  <a:pt x="1911136" y="1703957"/>
                </a:lnTo>
                <a:cubicBezTo>
                  <a:pt x="1893030" y="1735318"/>
                  <a:pt x="1852928" y="1746063"/>
                  <a:pt x="1821567" y="1727957"/>
                </a:cubicBezTo>
                <a:lnTo>
                  <a:pt x="1640939" y="1623671"/>
                </a:lnTo>
                <a:lnTo>
                  <a:pt x="1623568" y="1645603"/>
                </a:lnTo>
                <a:lnTo>
                  <a:pt x="1726184" y="1823340"/>
                </a:lnTo>
                <a:cubicBezTo>
                  <a:pt x="1744291" y="1854701"/>
                  <a:pt x="1733546" y="1894802"/>
                  <a:pt x="1702184" y="1912909"/>
                </a:cubicBezTo>
                <a:lnTo>
                  <a:pt x="1475055" y="2044042"/>
                </a:lnTo>
                <a:cubicBezTo>
                  <a:pt x="1443694" y="2062148"/>
                  <a:pt x="1403593" y="2051403"/>
                  <a:pt x="1385486" y="2020042"/>
                </a:cubicBezTo>
                <a:lnTo>
                  <a:pt x="1290556" y="1855617"/>
                </a:lnTo>
                <a:lnTo>
                  <a:pt x="1255191" y="1865089"/>
                </a:lnTo>
                <a:lnTo>
                  <a:pt x="1255191" y="2054954"/>
                </a:lnTo>
                <a:cubicBezTo>
                  <a:pt x="1255191" y="2091167"/>
                  <a:pt x="1225835" y="2120523"/>
                  <a:pt x="1189622" y="2120523"/>
                </a:cubicBezTo>
                <a:lnTo>
                  <a:pt x="927356" y="2120523"/>
                </a:lnTo>
                <a:cubicBezTo>
                  <a:pt x="891143" y="2120523"/>
                  <a:pt x="861787" y="2091167"/>
                  <a:pt x="861787" y="2054954"/>
                </a:cubicBezTo>
                <a:lnTo>
                  <a:pt x="861787" y="1866039"/>
                </a:lnTo>
                <a:lnTo>
                  <a:pt x="824412" y="1856028"/>
                </a:lnTo>
                <a:lnTo>
                  <a:pt x="729719" y="2020042"/>
                </a:lnTo>
                <a:cubicBezTo>
                  <a:pt x="711612" y="2051403"/>
                  <a:pt x="671511" y="2062148"/>
                  <a:pt x="640150" y="2044042"/>
                </a:cubicBezTo>
                <a:lnTo>
                  <a:pt x="413021" y="1912909"/>
                </a:lnTo>
                <a:cubicBezTo>
                  <a:pt x="381659" y="1894802"/>
                  <a:pt x="370914" y="1854701"/>
                  <a:pt x="389021" y="1823340"/>
                </a:cubicBezTo>
                <a:lnTo>
                  <a:pt x="490889" y="1646898"/>
                </a:lnTo>
                <a:lnTo>
                  <a:pt x="473605" y="1625076"/>
                </a:lnTo>
                <a:lnTo>
                  <a:pt x="295411" y="1727957"/>
                </a:lnTo>
                <a:cubicBezTo>
                  <a:pt x="264050" y="1746063"/>
                  <a:pt x="223949" y="1735318"/>
                  <a:pt x="205842" y="1703957"/>
                </a:cubicBezTo>
                <a:lnTo>
                  <a:pt x="74709" y="1476828"/>
                </a:lnTo>
                <a:cubicBezTo>
                  <a:pt x="56603" y="1445466"/>
                  <a:pt x="67348" y="1405365"/>
                  <a:pt x="98709" y="1387259"/>
                </a:cubicBezTo>
                <a:lnTo>
                  <a:pt x="286956" y="1278575"/>
                </a:lnTo>
                <a:lnTo>
                  <a:pt x="281621" y="1256964"/>
                </a:lnTo>
                <a:lnTo>
                  <a:pt x="65569" y="1256964"/>
                </a:lnTo>
                <a:cubicBezTo>
                  <a:pt x="29357" y="1256964"/>
                  <a:pt x="0" y="1227608"/>
                  <a:pt x="0" y="1191395"/>
                </a:cubicBezTo>
                <a:lnTo>
                  <a:pt x="0" y="929129"/>
                </a:lnTo>
                <a:cubicBezTo>
                  <a:pt x="0" y="892916"/>
                  <a:pt x="29357" y="863560"/>
                  <a:pt x="65569" y="863560"/>
                </a:cubicBezTo>
                <a:lnTo>
                  <a:pt x="281622" y="863560"/>
                </a:lnTo>
                <a:lnTo>
                  <a:pt x="286956" y="841949"/>
                </a:lnTo>
                <a:lnTo>
                  <a:pt x="98709" y="733264"/>
                </a:lnTo>
                <a:cubicBezTo>
                  <a:pt x="67348" y="715158"/>
                  <a:pt x="56603" y="675057"/>
                  <a:pt x="74709" y="643695"/>
                </a:cubicBezTo>
                <a:lnTo>
                  <a:pt x="205842" y="416566"/>
                </a:lnTo>
                <a:cubicBezTo>
                  <a:pt x="223949" y="385205"/>
                  <a:pt x="264050" y="374460"/>
                  <a:pt x="295411" y="392566"/>
                </a:cubicBezTo>
                <a:lnTo>
                  <a:pt x="473606" y="495447"/>
                </a:lnTo>
                <a:lnTo>
                  <a:pt x="491915" y="472331"/>
                </a:lnTo>
                <a:lnTo>
                  <a:pt x="390794" y="297184"/>
                </a:lnTo>
                <a:cubicBezTo>
                  <a:pt x="372687" y="265822"/>
                  <a:pt x="383432" y="225721"/>
                  <a:pt x="414794" y="207615"/>
                </a:cubicBezTo>
                <a:lnTo>
                  <a:pt x="641923" y="76482"/>
                </a:lnTo>
                <a:cubicBezTo>
                  <a:pt x="673284" y="58375"/>
                  <a:pt x="713385" y="69120"/>
                  <a:pt x="731492" y="100482"/>
                </a:cubicBezTo>
                <a:lnTo>
                  <a:pt x="825948" y="264085"/>
                </a:lnTo>
                <a:lnTo>
                  <a:pt x="861787" y="254485"/>
                </a:lnTo>
                <a:lnTo>
                  <a:pt x="861787" y="65569"/>
                </a:lnTo>
                <a:cubicBezTo>
                  <a:pt x="861787" y="29356"/>
                  <a:pt x="891143" y="0"/>
                  <a:pt x="927356" y="0"/>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593999" y="3780146"/>
            <a:ext cx="1178051" cy="1178051"/>
          </a:xfrm>
          <a:custGeom>
            <a:avLst/>
            <a:gdLst>
              <a:gd name="connsiteX0" fmla="*/ 1060263 w 2120524"/>
              <a:gd name="connsiteY0" fmla="*/ 406359 h 2120523"/>
              <a:gd name="connsiteX1" fmla="*/ 376234 w 2120524"/>
              <a:gd name="connsiteY1" fmla="*/ 1060261 h 2120523"/>
              <a:gd name="connsiteX2" fmla="*/ 1060263 w 2120524"/>
              <a:gd name="connsiteY2" fmla="*/ 1714163 h 2120523"/>
              <a:gd name="connsiteX3" fmla="*/ 1744292 w 2120524"/>
              <a:gd name="connsiteY3" fmla="*/ 1060261 h 2120523"/>
              <a:gd name="connsiteX4" fmla="*/ 1060263 w 2120524"/>
              <a:gd name="connsiteY4" fmla="*/ 406359 h 2120523"/>
              <a:gd name="connsiteX5" fmla="*/ 927356 w 2120524"/>
              <a:gd name="connsiteY5" fmla="*/ 0 h 2120523"/>
              <a:gd name="connsiteX6" fmla="*/ 1189622 w 2120524"/>
              <a:gd name="connsiteY6" fmla="*/ 0 h 2120523"/>
              <a:gd name="connsiteX7" fmla="*/ 1255191 w 2120524"/>
              <a:gd name="connsiteY7" fmla="*/ 65569 h 2120523"/>
              <a:gd name="connsiteX8" fmla="*/ 1255191 w 2120524"/>
              <a:gd name="connsiteY8" fmla="*/ 255435 h 2120523"/>
              <a:gd name="connsiteX9" fmla="*/ 1289020 w 2120524"/>
              <a:gd name="connsiteY9" fmla="*/ 264496 h 2120523"/>
              <a:gd name="connsiteX10" fmla="*/ 1383713 w 2120524"/>
              <a:gd name="connsiteY10" fmla="*/ 100482 h 2120523"/>
              <a:gd name="connsiteX11" fmla="*/ 1473282 w 2120524"/>
              <a:gd name="connsiteY11" fmla="*/ 76482 h 2120523"/>
              <a:gd name="connsiteX12" fmla="*/ 1700411 w 2120524"/>
              <a:gd name="connsiteY12" fmla="*/ 207615 h 2120523"/>
              <a:gd name="connsiteX13" fmla="*/ 1724411 w 2120524"/>
              <a:gd name="connsiteY13" fmla="*/ 297184 h 2120523"/>
              <a:gd name="connsiteX14" fmla="*/ 1622542 w 2120524"/>
              <a:gd name="connsiteY14" fmla="*/ 473626 h 2120523"/>
              <a:gd name="connsiteX15" fmla="*/ 1640939 w 2120524"/>
              <a:gd name="connsiteY15" fmla="*/ 496852 h 2120523"/>
              <a:gd name="connsiteX16" fmla="*/ 1821567 w 2120524"/>
              <a:gd name="connsiteY16" fmla="*/ 392566 h 2120523"/>
              <a:gd name="connsiteX17" fmla="*/ 1911136 w 2120524"/>
              <a:gd name="connsiteY17" fmla="*/ 416566 h 2120523"/>
              <a:gd name="connsiteX18" fmla="*/ 2042269 w 2120524"/>
              <a:gd name="connsiteY18" fmla="*/ 643695 h 2120523"/>
              <a:gd name="connsiteX19" fmla="*/ 2018269 w 2120524"/>
              <a:gd name="connsiteY19" fmla="*/ 733264 h 2120523"/>
              <a:gd name="connsiteX20" fmla="*/ 1826918 w 2120524"/>
              <a:gd name="connsiteY20" fmla="*/ 843741 h 2120523"/>
              <a:gd name="connsiteX21" fmla="*/ 1831810 w 2120524"/>
              <a:gd name="connsiteY21" fmla="*/ 863560 h 2120523"/>
              <a:gd name="connsiteX22" fmla="*/ 2054955 w 2120524"/>
              <a:gd name="connsiteY22" fmla="*/ 863560 h 2120523"/>
              <a:gd name="connsiteX23" fmla="*/ 2120524 w 2120524"/>
              <a:gd name="connsiteY23" fmla="*/ 929129 h 2120523"/>
              <a:gd name="connsiteX24" fmla="*/ 2120524 w 2120524"/>
              <a:gd name="connsiteY24" fmla="*/ 1191395 h 2120523"/>
              <a:gd name="connsiteX25" fmla="*/ 2054955 w 2120524"/>
              <a:gd name="connsiteY25" fmla="*/ 1256964 h 2120523"/>
              <a:gd name="connsiteX26" fmla="*/ 1831811 w 2120524"/>
              <a:gd name="connsiteY26" fmla="*/ 1256964 h 2120523"/>
              <a:gd name="connsiteX27" fmla="*/ 1826919 w 2120524"/>
              <a:gd name="connsiteY27" fmla="*/ 1276783 h 2120523"/>
              <a:gd name="connsiteX28" fmla="*/ 2018269 w 2120524"/>
              <a:gd name="connsiteY28" fmla="*/ 1387259 h 2120523"/>
              <a:gd name="connsiteX29" fmla="*/ 2042269 w 2120524"/>
              <a:gd name="connsiteY29" fmla="*/ 1476828 h 2120523"/>
              <a:gd name="connsiteX30" fmla="*/ 1911136 w 2120524"/>
              <a:gd name="connsiteY30" fmla="*/ 1703957 h 2120523"/>
              <a:gd name="connsiteX31" fmla="*/ 1821567 w 2120524"/>
              <a:gd name="connsiteY31" fmla="*/ 1727957 h 2120523"/>
              <a:gd name="connsiteX32" fmla="*/ 1640939 w 2120524"/>
              <a:gd name="connsiteY32" fmla="*/ 1623671 h 2120523"/>
              <a:gd name="connsiteX33" fmla="*/ 1623568 w 2120524"/>
              <a:gd name="connsiteY33" fmla="*/ 1645603 h 2120523"/>
              <a:gd name="connsiteX34" fmla="*/ 1726184 w 2120524"/>
              <a:gd name="connsiteY34" fmla="*/ 1823340 h 2120523"/>
              <a:gd name="connsiteX35" fmla="*/ 1702184 w 2120524"/>
              <a:gd name="connsiteY35" fmla="*/ 1912909 h 2120523"/>
              <a:gd name="connsiteX36" fmla="*/ 1475055 w 2120524"/>
              <a:gd name="connsiteY36" fmla="*/ 2044042 h 2120523"/>
              <a:gd name="connsiteX37" fmla="*/ 1385486 w 2120524"/>
              <a:gd name="connsiteY37" fmla="*/ 2020042 h 2120523"/>
              <a:gd name="connsiteX38" fmla="*/ 1290556 w 2120524"/>
              <a:gd name="connsiteY38" fmla="*/ 1855617 h 2120523"/>
              <a:gd name="connsiteX39" fmla="*/ 1255191 w 2120524"/>
              <a:gd name="connsiteY39" fmla="*/ 1865089 h 2120523"/>
              <a:gd name="connsiteX40" fmla="*/ 1255191 w 2120524"/>
              <a:gd name="connsiteY40" fmla="*/ 2054954 h 2120523"/>
              <a:gd name="connsiteX41" fmla="*/ 1189622 w 2120524"/>
              <a:gd name="connsiteY41" fmla="*/ 2120523 h 2120523"/>
              <a:gd name="connsiteX42" fmla="*/ 927356 w 2120524"/>
              <a:gd name="connsiteY42" fmla="*/ 2120523 h 2120523"/>
              <a:gd name="connsiteX43" fmla="*/ 861787 w 2120524"/>
              <a:gd name="connsiteY43" fmla="*/ 2054954 h 2120523"/>
              <a:gd name="connsiteX44" fmla="*/ 861787 w 2120524"/>
              <a:gd name="connsiteY44" fmla="*/ 1866039 h 2120523"/>
              <a:gd name="connsiteX45" fmla="*/ 824412 w 2120524"/>
              <a:gd name="connsiteY45" fmla="*/ 1856028 h 2120523"/>
              <a:gd name="connsiteX46" fmla="*/ 729719 w 2120524"/>
              <a:gd name="connsiteY46" fmla="*/ 2020042 h 2120523"/>
              <a:gd name="connsiteX47" fmla="*/ 640150 w 2120524"/>
              <a:gd name="connsiteY47" fmla="*/ 2044042 h 2120523"/>
              <a:gd name="connsiteX48" fmla="*/ 413021 w 2120524"/>
              <a:gd name="connsiteY48" fmla="*/ 1912909 h 2120523"/>
              <a:gd name="connsiteX49" fmla="*/ 389021 w 2120524"/>
              <a:gd name="connsiteY49" fmla="*/ 1823340 h 2120523"/>
              <a:gd name="connsiteX50" fmla="*/ 490889 w 2120524"/>
              <a:gd name="connsiteY50" fmla="*/ 1646898 h 2120523"/>
              <a:gd name="connsiteX51" fmla="*/ 473605 w 2120524"/>
              <a:gd name="connsiteY51" fmla="*/ 1625076 h 2120523"/>
              <a:gd name="connsiteX52" fmla="*/ 295411 w 2120524"/>
              <a:gd name="connsiteY52" fmla="*/ 1727957 h 2120523"/>
              <a:gd name="connsiteX53" fmla="*/ 205842 w 2120524"/>
              <a:gd name="connsiteY53" fmla="*/ 1703957 h 2120523"/>
              <a:gd name="connsiteX54" fmla="*/ 74709 w 2120524"/>
              <a:gd name="connsiteY54" fmla="*/ 1476828 h 2120523"/>
              <a:gd name="connsiteX55" fmla="*/ 98709 w 2120524"/>
              <a:gd name="connsiteY55" fmla="*/ 1387259 h 2120523"/>
              <a:gd name="connsiteX56" fmla="*/ 286956 w 2120524"/>
              <a:gd name="connsiteY56" fmla="*/ 1278575 h 2120523"/>
              <a:gd name="connsiteX57" fmla="*/ 281621 w 2120524"/>
              <a:gd name="connsiteY57" fmla="*/ 1256964 h 2120523"/>
              <a:gd name="connsiteX58" fmla="*/ 65569 w 2120524"/>
              <a:gd name="connsiteY58" fmla="*/ 1256964 h 2120523"/>
              <a:gd name="connsiteX59" fmla="*/ 0 w 2120524"/>
              <a:gd name="connsiteY59" fmla="*/ 1191395 h 2120523"/>
              <a:gd name="connsiteX60" fmla="*/ 0 w 2120524"/>
              <a:gd name="connsiteY60" fmla="*/ 929129 h 2120523"/>
              <a:gd name="connsiteX61" fmla="*/ 65569 w 2120524"/>
              <a:gd name="connsiteY61" fmla="*/ 863560 h 2120523"/>
              <a:gd name="connsiteX62" fmla="*/ 281622 w 2120524"/>
              <a:gd name="connsiteY62" fmla="*/ 863560 h 2120523"/>
              <a:gd name="connsiteX63" fmla="*/ 286956 w 2120524"/>
              <a:gd name="connsiteY63" fmla="*/ 841949 h 2120523"/>
              <a:gd name="connsiteX64" fmla="*/ 98709 w 2120524"/>
              <a:gd name="connsiteY64" fmla="*/ 733264 h 2120523"/>
              <a:gd name="connsiteX65" fmla="*/ 74709 w 2120524"/>
              <a:gd name="connsiteY65" fmla="*/ 643695 h 2120523"/>
              <a:gd name="connsiteX66" fmla="*/ 205842 w 2120524"/>
              <a:gd name="connsiteY66" fmla="*/ 416566 h 2120523"/>
              <a:gd name="connsiteX67" fmla="*/ 295411 w 2120524"/>
              <a:gd name="connsiteY67" fmla="*/ 392566 h 2120523"/>
              <a:gd name="connsiteX68" fmla="*/ 473606 w 2120524"/>
              <a:gd name="connsiteY68" fmla="*/ 495447 h 2120523"/>
              <a:gd name="connsiteX69" fmla="*/ 491915 w 2120524"/>
              <a:gd name="connsiteY69" fmla="*/ 472331 h 2120523"/>
              <a:gd name="connsiteX70" fmla="*/ 390794 w 2120524"/>
              <a:gd name="connsiteY70" fmla="*/ 297184 h 2120523"/>
              <a:gd name="connsiteX71" fmla="*/ 414794 w 2120524"/>
              <a:gd name="connsiteY71" fmla="*/ 207615 h 2120523"/>
              <a:gd name="connsiteX72" fmla="*/ 641923 w 2120524"/>
              <a:gd name="connsiteY72" fmla="*/ 76482 h 2120523"/>
              <a:gd name="connsiteX73" fmla="*/ 731492 w 2120524"/>
              <a:gd name="connsiteY73" fmla="*/ 100482 h 2120523"/>
              <a:gd name="connsiteX74" fmla="*/ 825948 w 2120524"/>
              <a:gd name="connsiteY74" fmla="*/ 264085 h 2120523"/>
              <a:gd name="connsiteX75" fmla="*/ 861787 w 2120524"/>
              <a:gd name="connsiteY75" fmla="*/ 254485 h 2120523"/>
              <a:gd name="connsiteX76" fmla="*/ 861787 w 2120524"/>
              <a:gd name="connsiteY76" fmla="*/ 65569 h 2120523"/>
              <a:gd name="connsiteX77" fmla="*/ 927356 w 2120524"/>
              <a:gd name="connsiteY77" fmla="*/ 0 h 212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120524" h="2120523">
                <a:moveTo>
                  <a:pt x="1060263" y="406359"/>
                </a:moveTo>
                <a:cubicBezTo>
                  <a:pt x="682484" y="406359"/>
                  <a:pt x="376234" y="699121"/>
                  <a:pt x="376234" y="1060261"/>
                </a:cubicBezTo>
                <a:cubicBezTo>
                  <a:pt x="376234" y="1421401"/>
                  <a:pt x="682484" y="1714163"/>
                  <a:pt x="1060263" y="1714163"/>
                </a:cubicBezTo>
                <a:cubicBezTo>
                  <a:pt x="1438042" y="1714163"/>
                  <a:pt x="1744292" y="1421401"/>
                  <a:pt x="1744292" y="1060261"/>
                </a:cubicBezTo>
                <a:cubicBezTo>
                  <a:pt x="1744292" y="699121"/>
                  <a:pt x="1438042" y="406359"/>
                  <a:pt x="1060263" y="406359"/>
                </a:cubicBezTo>
                <a:close/>
                <a:moveTo>
                  <a:pt x="927356" y="0"/>
                </a:moveTo>
                <a:lnTo>
                  <a:pt x="1189622" y="0"/>
                </a:lnTo>
                <a:cubicBezTo>
                  <a:pt x="1225835" y="0"/>
                  <a:pt x="1255191" y="29356"/>
                  <a:pt x="1255191" y="65569"/>
                </a:cubicBezTo>
                <a:lnTo>
                  <a:pt x="1255191" y="255435"/>
                </a:lnTo>
                <a:lnTo>
                  <a:pt x="1289020" y="264496"/>
                </a:lnTo>
                <a:lnTo>
                  <a:pt x="1383713" y="100482"/>
                </a:lnTo>
                <a:cubicBezTo>
                  <a:pt x="1401820" y="69120"/>
                  <a:pt x="1441921" y="58375"/>
                  <a:pt x="1473282" y="76482"/>
                </a:cubicBezTo>
                <a:lnTo>
                  <a:pt x="1700411" y="207615"/>
                </a:lnTo>
                <a:cubicBezTo>
                  <a:pt x="1731773" y="225721"/>
                  <a:pt x="1742518" y="265822"/>
                  <a:pt x="1724411" y="297184"/>
                </a:cubicBezTo>
                <a:lnTo>
                  <a:pt x="1622542" y="473626"/>
                </a:lnTo>
                <a:lnTo>
                  <a:pt x="1640939" y="496852"/>
                </a:lnTo>
                <a:lnTo>
                  <a:pt x="1821567" y="392566"/>
                </a:lnTo>
                <a:cubicBezTo>
                  <a:pt x="1852928" y="374460"/>
                  <a:pt x="1893030" y="385205"/>
                  <a:pt x="1911136" y="416566"/>
                </a:cubicBezTo>
                <a:lnTo>
                  <a:pt x="2042269" y="643695"/>
                </a:lnTo>
                <a:cubicBezTo>
                  <a:pt x="2060376" y="675057"/>
                  <a:pt x="2049630" y="715158"/>
                  <a:pt x="2018269" y="733264"/>
                </a:cubicBezTo>
                <a:lnTo>
                  <a:pt x="1826918" y="843741"/>
                </a:lnTo>
                <a:lnTo>
                  <a:pt x="1831810" y="863560"/>
                </a:lnTo>
                <a:lnTo>
                  <a:pt x="2054955" y="863560"/>
                </a:lnTo>
                <a:cubicBezTo>
                  <a:pt x="2091168" y="863560"/>
                  <a:pt x="2120524" y="892916"/>
                  <a:pt x="2120524" y="929129"/>
                </a:cubicBezTo>
                <a:lnTo>
                  <a:pt x="2120524" y="1191395"/>
                </a:lnTo>
                <a:cubicBezTo>
                  <a:pt x="2120524" y="1227608"/>
                  <a:pt x="2091168" y="1256964"/>
                  <a:pt x="2054955" y="1256964"/>
                </a:cubicBezTo>
                <a:lnTo>
                  <a:pt x="1831811" y="1256964"/>
                </a:lnTo>
                <a:lnTo>
                  <a:pt x="1826919" y="1276783"/>
                </a:lnTo>
                <a:lnTo>
                  <a:pt x="2018269" y="1387259"/>
                </a:lnTo>
                <a:cubicBezTo>
                  <a:pt x="2049630" y="1405365"/>
                  <a:pt x="2060376" y="1445466"/>
                  <a:pt x="2042269" y="1476828"/>
                </a:cubicBezTo>
                <a:lnTo>
                  <a:pt x="1911136" y="1703957"/>
                </a:lnTo>
                <a:cubicBezTo>
                  <a:pt x="1893030" y="1735318"/>
                  <a:pt x="1852928" y="1746063"/>
                  <a:pt x="1821567" y="1727957"/>
                </a:cubicBezTo>
                <a:lnTo>
                  <a:pt x="1640939" y="1623671"/>
                </a:lnTo>
                <a:lnTo>
                  <a:pt x="1623568" y="1645603"/>
                </a:lnTo>
                <a:lnTo>
                  <a:pt x="1726184" y="1823340"/>
                </a:lnTo>
                <a:cubicBezTo>
                  <a:pt x="1744291" y="1854701"/>
                  <a:pt x="1733546" y="1894802"/>
                  <a:pt x="1702184" y="1912909"/>
                </a:cubicBezTo>
                <a:lnTo>
                  <a:pt x="1475055" y="2044042"/>
                </a:lnTo>
                <a:cubicBezTo>
                  <a:pt x="1443694" y="2062148"/>
                  <a:pt x="1403593" y="2051403"/>
                  <a:pt x="1385486" y="2020042"/>
                </a:cubicBezTo>
                <a:lnTo>
                  <a:pt x="1290556" y="1855617"/>
                </a:lnTo>
                <a:lnTo>
                  <a:pt x="1255191" y="1865089"/>
                </a:lnTo>
                <a:lnTo>
                  <a:pt x="1255191" y="2054954"/>
                </a:lnTo>
                <a:cubicBezTo>
                  <a:pt x="1255191" y="2091167"/>
                  <a:pt x="1225835" y="2120523"/>
                  <a:pt x="1189622" y="2120523"/>
                </a:cubicBezTo>
                <a:lnTo>
                  <a:pt x="927356" y="2120523"/>
                </a:lnTo>
                <a:cubicBezTo>
                  <a:pt x="891143" y="2120523"/>
                  <a:pt x="861787" y="2091167"/>
                  <a:pt x="861787" y="2054954"/>
                </a:cubicBezTo>
                <a:lnTo>
                  <a:pt x="861787" y="1866039"/>
                </a:lnTo>
                <a:lnTo>
                  <a:pt x="824412" y="1856028"/>
                </a:lnTo>
                <a:lnTo>
                  <a:pt x="729719" y="2020042"/>
                </a:lnTo>
                <a:cubicBezTo>
                  <a:pt x="711612" y="2051403"/>
                  <a:pt x="671511" y="2062148"/>
                  <a:pt x="640150" y="2044042"/>
                </a:cubicBezTo>
                <a:lnTo>
                  <a:pt x="413021" y="1912909"/>
                </a:lnTo>
                <a:cubicBezTo>
                  <a:pt x="381659" y="1894802"/>
                  <a:pt x="370914" y="1854701"/>
                  <a:pt x="389021" y="1823340"/>
                </a:cubicBezTo>
                <a:lnTo>
                  <a:pt x="490889" y="1646898"/>
                </a:lnTo>
                <a:lnTo>
                  <a:pt x="473605" y="1625076"/>
                </a:lnTo>
                <a:lnTo>
                  <a:pt x="295411" y="1727957"/>
                </a:lnTo>
                <a:cubicBezTo>
                  <a:pt x="264050" y="1746063"/>
                  <a:pt x="223949" y="1735318"/>
                  <a:pt x="205842" y="1703957"/>
                </a:cubicBezTo>
                <a:lnTo>
                  <a:pt x="74709" y="1476828"/>
                </a:lnTo>
                <a:cubicBezTo>
                  <a:pt x="56603" y="1445466"/>
                  <a:pt x="67348" y="1405365"/>
                  <a:pt x="98709" y="1387259"/>
                </a:cubicBezTo>
                <a:lnTo>
                  <a:pt x="286956" y="1278575"/>
                </a:lnTo>
                <a:lnTo>
                  <a:pt x="281621" y="1256964"/>
                </a:lnTo>
                <a:lnTo>
                  <a:pt x="65569" y="1256964"/>
                </a:lnTo>
                <a:cubicBezTo>
                  <a:pt x="29357" y="1256964"/>
                  <a:pt x="0" y="1227608"/>
                  <a:pt x="0" y="1191395"/>
                </a:cubicBezTo>
                <a:lnTo>
                  <a:pt x="0" y="929129"/>
                </a:lnTo>
                <a:cubicBezTo>
                  <a:pt x="0" y="892916"/>
                  <a:pt x="29357" y="863560"/>
                  <a:pt x="65569" y="863560"/>
                </a:cubicBezTo>
                <a:lnTo>
                  <a:pt x="281622" y="863560"/>
                </a:lnTo>
                <a:lnTo>
                  <a:pt x="286956" y="841949"/>
                </a:lnTo>
                <a:lnTo>
                  <a:pt x="98709" y="733264"/>
                </a:lnTo>
                <a:cubicBezTo>
                  <a:pt x="67348" y="715158"/>
                  <a:pt x="56603" y="675057"/>
                  <a:pt x="74709" y="643695"/>
                </a:cubicBezTo>
                <a:lnTo>
                  <a:pt x="205842" y="416566"/>
                </a:lnTo>
                <a:cubicBezTo>
                  <a:pt x="223949" y="385205"/>
                  <a:pt x="264050" y="374460"/>
                  <a:pt x="295411" y="392566"/>
                </a:cubicBezTo>
                <a:lnTo>
                  <a:pt x="473606" y="495447"/>
                </a:lnTo>
                <a:lnTo>
                  <a:pt x="491915" y="472331"/>
                </a:lnTo>
                <a:lnTo>
                  <a:pt x="390794" y="297184"/>
                </a:lnTo>
                <a:cubicBezTo>
                  <a:pt x="372687" y="265822"/>
                  <a:pt x="383432" y="225721"/>
                  <a:pt x="414794" y="207615"/>
                </a:cubicBezTo>
                <a:lnTo>
                  <a:pt x="641923" y="76482"/>
                </a:lnTo>
                <a:cubicBezTo>
                  <a:pt x="673284" y="58375"/>
                  <a:pt x="713385" y="69120"/>
                  <a:pt x="731492" y="100482"/>
                </a:cubicBezTo>
                <a:lnTo>
                  <a:pt x="825948" y="264085"/>
                </a:lnTo>
                <a:lnTo>
                  <a:pt x="861787" y="254485"/>
                </a:lnTo>
                <a:lnTo>
                  <a:pt x="861787" y="65569"/>
                </a:lnTo>
                <a:cubicBezTo>
                  <a:pt x="861787" y="29356"/>
                  <a:pt x="891143" y="0"/>
                  <a:pt x="927356"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489877" y="2896790"/>
            <a:ext cx="1178051" cy="1178051"/>
          </a:xfrm>
          <a:custGeom>
            <a:avLst/>
            <a:gdLst>
              <a:gd name="connsiteX0" fmla="*/ 1060263 w 2120524"/>
              <a:gd name="connsiteY0" fmla="*/ 406359 h 2120523"/>
              <a:gd name="connsiteX1" fmla="*/ 376234 w 2120524"/>
              <a:gd name="connsiteY1" fmla="*/ 1060261 h 2120523"/>
              <a:gd name="connsiteX2" fmla="*/ 1060263 w 2120524"/>
              <a:gd name="connsiteY2" fmla="*/ 1714163 h 2120523"/>
              <a:gd name="connsiteX3" fmla="*/ 1744292 w 2120524"/>
              <a:gd name="connsiteY3" fmla="*/ 1060261 h 2120523"/>
              <a:gd name="connsiteX4" fmla="*/ 1060263 w 2120524"/>
              <a:gd name="connsiteY4" fmla="*/ 406359 h 2120523"/>
              <a:gd name="connsiteX5" fmla="*/ 927356 w 2120524"/>
              <a:gd name="connsiteY5" fmla="*/ 0 h 2120523"/>
              <a:gd name="connsiteX6" fmla="*/ 1189622 w 2120524"/>
              <a:gd name="connsiteY6" fmla="*/ 0 h 2120523"/>
              <a:gd name="connsiteX7" fmla="*/ 1255191 w 2120524"/>
              <a:gd name="connsiteY7" fmla="*/ 65569 h 2120523"/>
              <a:gd name="connsiteX8" fmla="*/ 1255191 w 2120524"/>
              <a:gd name="connsiteY8" fmla="*/ 255435 h 2120523"/>
              <a:gd name="connsiteX9" fmla="*/ 1289020 w 2120524"/>
              <a:gd name="connsiteY9" fmla="*/ 264496 h 2120523"/>
              <a:gd name="connsiteX10" fmla="*/ 1383713 w 2120524"/>
              <a:gd name="connsiteY10" fmla="*/ 100482 h 2120523"/>
              <a:gd name="connsiteX11" fmla="*/ 1473282 w 2120524"/>
              <a:gd name="connsiteY11" fmla="*/ 76482 h 2120523"/>
              <a:gd name="connsiteX12" fmla="*/ 1700411 w 2120524"/>
              <a:gd name="connsiteY12" fmla="*/ 207615 h 2120523"/>
              <a:gd name="connsiteX13" fmla="*/ 1724411 w 2120524"/>
              <a:gd name="connsiteY13" fmla="*/ 297184 h 2120523"/>
              <a:gd name="connsiteX14" fmla="*/ 1622542 w 2120524"/>
              <a:gd name="connsiteY14" fmla="*/ 473626 h 2120523"/>
              <a:gd name="connsiteX15" fmla="*/ 1640939 w 2120524"/>
              <a:gd name="connsiteY15" fmla="*/ 496852 h 2120523"/>
              <a:gd name="connsiteX16" fmla="*/ 1821567 w 2120524"/>
              <a:gd name="connsiteY16" fmla="*/ 392566 h 2120523"/>
              <a:gd name="connsiteX17" fmla="*/ 1911136 w 2120524"/>
              <a:gd name="connsiteY17" fmla="*/ 416566 h 2120523"/>
              <a:gd name="connsiteX18" fmla="*/ 2042269 w 2120524"/>
              <a:gd name="connsiteY18" fmla="*/ 643695 h 2120523"/>
              <a:gd name="connsiteX19" fmla="*/ 2018269 w 2120524"/>
              <a:gd name="connsiteY19" fmla="*/ 733264 h 2120523"/>
              <a:gd name="connsiteX20" fmla="*/ 1826918 w 2120524"/>
              <a:gd name="connsiteY20" fmla="*/ 843741 h 2120523"/>
              <a:gd name="connsiteX21" fmla="*/ 1831810 w 2120524"/>
              <a:gd name="connsiteY21" fmla="*/ 863560 h 2120523"/>
              <a:gd name="connsiteX22" fmla="*/ 2054955 w 2120524"/>
              <a:gd name="connsiteY22" fmla="*/ 863560 h 2120523"/>
              <a:gd name="connsiteX23" fmla="*/ 2120524 w 2120524"/>
              <a:gd name="connsiteY23" fmla="*/ 929129 h 2120523"/>
              <a:gd name="connsiteX24" fmla="*/ 2120524 w 2120524"/>
              <a:gd name="connsiteY24" fmla="*/ 1191395 h 2120523"/>
              <a:gd name="connsiteX25" fmla="*/ 2054955 w 2120524"/>
              <a:gd name="connsiteY25" fmla="*/ 1256964 h 2120523"/>
              <a:gd name="connsiteX26" fmla="*/ 1831811 w 2120524"/>
              <a:gd name="connsiteY26" fmla="*/ 1256964 h 2120523"/>
              <a:gd name="connsiteX27" fmla="*/ 1826919 w 2120524"/>
              <a:gd name="connsiteY27" fmla="*/ 1276783 h 2120523"/>
              <a:gd name="connsiteX28" fmla="*/ 2018269 w 2120524"/>
              <a:gd name="connsiteY28" fmla="*/ 1387259 h 2120523"/>
              <a:gd name="connsiteX29" fmla="*/ 2042269 w 2120524"/>
              <a:gd name="connsiteY29" fmla="*/ 1476828 h 2120523"/>
              <a:gd name="connsiteX30" fmla="*/ 1911136 w 2120524"/>
              <a:gd name="connsiteY30" fmla="*/ 1703957 h 2120523"/>
              <a:gd name="connsiteX31" fmla="*/ 1821567 w 2120524"/>
              <a:gd name="connsiteY31" fmla="*/ 1727957 h 2120523"/>
              <a:gd name="connsiteX32" fmla="*/ 1640939 w 2120524"/>
              <a:gd name="connsiteY32" fmla="*/ 1623671 h 2120523"/>
              <a:gd name="connsiteX33" fmla="*/ 1623568 w 2120524"/>
              <a:gd name="connsiteY33" fmla="*/ 1645603 h 2120523"/>
              <a:gd name="connsiteX34" fmla="*/ 1726184 w 2120524"/>
              <a:gd name="connsiteY34" fmla="*/ 1823340 h 2120523"/>
              <a:gd name="connsiteX35" fmla="*/ 1702184 w 2120524"/>
              <a:gd name="connsiteY35" fmla="*/ 1912909 h 2120523"/>
              <a:gd name="connsiteX36" fmla="*/ 1475055 w 2120524"/>
              <a:gd name="connsiteY36" fmla="*/ 2044042 h 2120523"/>
              <a:gd name="connsiteX37" fmla="*/ 1385486 w 2120524"/>
              <a:gd name="connsiteY37" fmla="*/ 2020042 h 2120523"/>
              <a:gd name="connsiteX38" fmla="*/ 1290556 w 2120524"/>
              <a:gd name="connsiteY38" fmla="*/ 1855617 h 2120523"/>
              <a:gd name="connsiteX39" fmla="*/ 1255191 w 2120524"/>
              <a:gd name="connsiteY39" fmla="*/ 1865089 h 2120523"/>
              <a:gd name="connsiteX40" fmla="*/ 1255191 w 2120524"/>
              <a:gd name="connsiteY40" fmla="*/ 2054954 h 2120523"/>
              <a:gd name="connsiteX41" fmla="*/ 1189622 w 2120524"/>
              <a:gd name="connsiteY41" fmla="*/ 2120523 h 2120523"/>
              <a:gd name="connsiteX42" fmla="*/ 927356 w 2120524"/>
              <a:gd name="connsiteY42" fmla="*/ 2120523 h 2120523"/>
              <a:gd name="connsiteX43" fmla="*/ 861787 w 2120524"/>
              <a:gd name="connsiteY43" fmla="*/ 2054954 h 2120523"/>
              <a:gd name="connsiteX44" fmla="*/ 861787 w 2120524"/>
              <a:gd name="connsiteY44" fmla="*/ 1866039 h 2120523"/>
              <a:gd name="connsiteX45" fmla="*/ 824412 w 2120524"/>
              <a:gd name="connsiteY45" fmla="*/ 1856028 h 2120523"/>
              <a:gd name="connsiteX46" fmla="*/ 729719 w 2120524"/>
              <a:gd name="connsiteY46" fmla="*/ 2020042 h 2120523"/>
              <a:gd name="connsiteX47" fmla="*/ 640150 w 2120524"/>
              <a:gd name="connsiteY47" fmla="*/ 2044042 h 2120523"/>
              <a:gd name="connsiteX48" fmla="*/ 413021 w 2120524"/>
              <a:gd name="connsiteY48" fmla="*/ 1912909 h 2120523"/>
              <a:gd name="connsiteX49" fmla="*/ 389021 w 2120524"/>
              <a:gd name="connsiteY49" fmla="*/ 1823340 h 2120523"/>
              <a:gd name="connsiteX50" fmla="*/ 490889 w 2120524"/>
              <a:gd name="connsiteY50" fmla="*/ 1646898 h 2120523"/>
              <a:gd name="connsiteX51" fmla="*/ 473605 w 2120524"/>
              <a:gd name="connsiteY51" fmla="*/ 1625076 h 2120523"/>
              <a:gd name="connsiteX52" fmla="*/ 295411 w 2120524"/>
              <a:gd name="connsiteY52" fmla="*/ 1727957 h 2120523"/>
              <a:gd name="connsiteX53" fmla="*/ 205842 w 2120524"/>
              <a:gd name="connsiteY53" fmla="*/ 1703957 h 2120523"/>
              <a:gd name="connsiteX54" fmla="*/ 74709 w 2120524"/>
              <a:gd name="connsiteY54" fmla="*/ 1476828 h 2120523"/>
              <a:gd name="connsiteX55" fmla="*/ 98709 w 2120524"/>
              <a:gd name="connsiteY55" fmla="*/ 1387259 h 2120523"/>
              <a:gd name="connsiteX56" fmla="*/ 286956 w 2120524"/>
              <a:gd name="connsiteY56" fmla="*/ 1278575 h 2120523"/>
              <a:gd name="connsiteX57" fmla="*/ 281621 w 2120524"/>
              <a:gd name="connsiteY57" fmla="*/ 1256964 h 2120523"/>
              <a:gd name="connsiteX58" fmla="*/ 65569 w 2120524"/>
              <a:gd name="connsiteY58" fmla="*/ 1256964 h 2120523"/>
              <a:gd name="connsiteX59" fmla="*/ 0 w 2120524"/>
              <a:gd name="connsiteY59" fmla="*/ 1191395 h 2120523"/>
              <a:gd name="connsiteX60" fmla="*/ 0 w 2120524"/>
              <a:gd name="connsiteY60" fmla="*/ 929129 h 2120523"/>
              <a:gd name="connsiteX61" fmla="*/ 65569 w 2120524"/>
              <a:gd name="connsiteY61" fmla="*/ 863560 h 2120523"/>
              <a:gd name="connsiteX62" fmla="*/ 281622 w 2120524"/>
              <a:gd name="connsiteY62" fmla="*/ 863560 h 2120523"/>
              <a:gd name="connsiteX63" fmla="*/ 286956 w 2120524"/>
              <a:gd name="connsiteY63" fmla="*/ 841949 h 2120523"/>
              <a:gd name="connsiteX64" fmla="*/ 98709 w 2120524"/>
              <a:gd name="connsiteY64" fmla="*/ 733264 h 2120523"/>
              <a:gd name="connsiteX65" fmla="*/ 74709 w 2120524"/>
              <a:gd name="connsiteY65" fmla="*/ 643695 h 2120523"/>
              <a:gd name="connsiteX66" fmla="*/ 205842 w 2120524"/>
              <a:gd name="connsiteY66" fmla="*/ 416566 h 2120523"/>
              <a:gd name="connsiteX67" fmla="*/ 295411 w 2120524"/>
              <a:gd name="connsiteY67" fmla="*/ 392566 h 2120523"/>
              <a:gd name="connsiteX68" fmla="*/ 473606 w 2120524"/>
              <a:gd name="connsiteY68" fmla="*/ 495447 h 2120523"/>
              <a:gd name="connsiteX69" fmla="*/ 491915 w 2120524"/>
              <a:gd name="connsiteY69" fmla="*/ 472331 h 2120523"/>
              <a:gd name="connsiteX70" fmla="*/ 390794 w 2120524"/>
              <a:gd name="connsiteY70" fmla="*/ 297184 h 2120523"/>
              <a:gd name="connsiteX71" fmla="*/ 414794 w 2120524"/>
              <a:gd name="connsiteY71" fmla="*/ 207615 h 2120523"/>
              <a:gd name="connsiteX72" fmla="*/ 641923 w 2120524"/>
              <a:gd name="connsiteY72" fmla="*/ 76482 h 2120523"/>
              <a:gd name="connsiteX73" fmla="*/ 731492 w 2120524"/>
              <a:gd name="connsiteY73" fmla="*/ 100482 h 2120523"/>
              <a:gd name="connsiteX74" fmla="*/ 825948 w 2120524"/>
              <a:gd name="connsiteY74" fmla="*/ 264085 h 2120523"/>
              <a:gd name="connsiteX75" fmla="*/ 861787 w 2120524"/>
              <a:gd name="connsiteY75" fmla="*/ 254485 h 2120523"/>
              <a:gd name="connsiteX76" fmla="*/ 861787 w 2120524"/>
              <a:gd name="connsiteY76" fmla="*/ 65569 h 2120523"/>
              <a:gd name="connsiteX77" fmla="*/ 927356 w 2120524"/>
              <a:gd name="connsiteY77" fmla="*/ 0 h 212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120524" h="2120523">
                <a:moveTo>
                  <a:pt x="1060263" y="406359"/>
                </a:moveTo>
                <a:cubicBezTo>
                  <a:pt x="682484" y="406359"/>
                  <a:pt x="376234" y="699121"/>
                  <a:pt x="376234" y="1060261"/>
                </a:cubicBezTo>
                <a:cubicBezTo>
                  <a:pt x="376234" y="1421401"/>
                  <a:pt x="682484" y="1714163"/>
                  <a:pt x="1060263" y="1714163"/>
                </a:cubicBezTo>
                <a:cubicBezTo>
                  <a:pt x="1438042" y="1714163"/>
                  <a:pt x="1744292" y="1421401"/>
                  <a:pt x="1744292" y="1060261"/>
                </a:cubicBezTo>
                <a:cubicBezTo>
                  <a:pt x="1744292" y="699121"/>
                  <a:pt x="1438042" y="406359"/>
                  <a:pt x="1060263" y="406359"/>
                </a:cubicBezTo>
                <a:close/>
                <a:moveTo>
                  <a:pt x="927356" y="0"/>
                </a:moveTo>
                <a:lnTo>
                  <a:pt x="1189622" y="0"/>
                </a:lnTo>
                <a:cubicBezTo>
                  <a:pt x="1225835" y="0"/>
                  <a:pt x="1255191" y="29356"/>
                  <a:pt x="1255191" y="65569"/>
                </a:cubicBezTo>
                <a:lnTo>
                  <a:pt x="1255191" y="255435"/>
                </a:lnTo>
                <a:lnTo>
                  <a:pt x="1289020" y="264496"/>
                </a:lnTo>
                <a:lnTo>
                  <a:pt x="1383713" y="100482"/>
                </a:lnTo>
                <a:cubicBezTo>
                  <a:pt x="1401820" y="69120"/>
                  <a:pt x="1441921" y="58375"/>
                  <a:pt x="1473282" y="76482"/>
                </a:cubicBezTo>
                <a:lnTo>
                  <a:pt x="1700411" y="207615"/>
                </a:lnTo>
                <a:cubicBezTo>
                  <a:pt x="1731773" y="225721"/>
                  <a:pt x="1742518" y="265822"/>
                  <a:pt x="1724411" y="297184"/>
                </a:cubicBezTo>
                <a:lnTo>
                  <a:pt x="1622542" y="473626"/>
                </a:lnTo>
                <a:lnTo>
                  <a:pt x="1640939" y="496852"/>
                </a:lnTo>
                <a:lnTo>
                  <a:pt x="1821567" y="392566"/>
                </a:lnTo>
                <a:cubicBezTo>
                  <a:pt x="1852928" y="374460"/>
                  <a:pt x="1893030" y="385205"/>
                  <a:pt x="1911136" y="416566"/>
                </a:cubicBezTo>
                <a:lnTo>
                  <a:pt x="2042269" y="643695"/>
                </a:lnTo>
                <a:cubicBezTo>
                  <a:pt x="2060376" y="675057"/>
                  <a:pt x="2049630" y="715158"/>
                  <a:pt x="2018269" y="733264"/>
                </a:cubicBezTo>
                <a:lnTo>
                  <a:pt x="1826918" y="843741"/>
                </a:lnTo>
                <a:lnTo>
                  <a:pt x="1831810" y="863560"/>
                </a:lnTo>
                <a:lnTo>
                  <a:pt x="2054955" y="863560"/>
                </a:lnTo>
                <a:cubicBezTo>
                  <a:pt x="2091168" y="863560"/>
                  <a:pt x="2120524" y="892916"/>
                  <a:pt x="2120524" y="929129"/>
                </a:cubicBezTo>
                <a:lnTo>
                  <a:pt x="2120524" y="1191395"/>
                </a:lnTo>
                <a:cubicBezTo>
                  <a:pt x="2120524" y="1227608"/>
                  <a:pt x="2091168" y="1256964"/>
                  <a:pt x="2054955" y="1256964"/>
                </a:cubicBezTo>
                <a:lnTo>
                  <a:pt x="1831811" y="1256964"/>
                </a:lnTo>
                <a:lnTo>
                  <a:pt x="1826919" y="1276783"/>
                </a:lnTo>
                <a:lnTo>
                  <a:pt x="2018269" y="1387259"/>
                </a:lnTo>
                <a:cubicBezTo>
                  <a:pt x="2049630" y="1405365"/>
                  <a:pt x="2060376" y="1445466"/>
                  <a:pt x="2042269" y="1476828"/>
                </a:cubicBezTo>
                <a:lnTo>
                  <a:pt x="1911136" y="1703957"/>
                </a:lnTo>
                <a:cubicBezTo>
                  <a:pt x="1893030" y="1735318"/>
                  <a:pt x="1852928" y="1746063"/>
                  <a:pt x="1821567" y="1727957"/>
                </a:cubicBezTo>
                <a:lnTo>
                  <a:pt x="1640939" y="1623671"/>
                </a:lnTo>
                <a:lnTo>
                  <a:pt x="1623568" y="1645603"/>
                </a:lnTo>
                <a:lnTo>
                  <a:pt x="1726184" y="1823340"/>
                </a:lnTo>
                <a:cubicBezTo>
                  <a:pt x="1744291" y="1854701"/>
                  <a:pt x="1733546" y="1894802"/>
                  <a:pt x="1702184" y="1912909"/>
                </a:cubicBezTo>
                <a:lnTo>
                  <a:pt x="1475055" y="2044042"/>
                </a:lnTo>
                <a:cubicBezTo>
                  <a:pt x="1443694" y="2062148"/>
                  <a:pt x="1403593" y="2051403"/>
                  <a:pt x="1385486" y="2020042"/>
                </a:cubicBezTo>
                <a:lnTo>
                  <a:pt x="1290556" y="1855617"/>
                </a:lnTo>
                <a:lnTo>
                  <a:pt x="1255191" y="1865089"/>
                </a:lnTo>
                <a:lnTo>
                  <a:pt x="1255191" y="2054954"/>
                </a:lnTo>
                <a:cubicBezTo>
                  <a:pt x="1255191" y="2091167"/>
                  <a:pt x="1225835" y="2120523"/>
                  <a:pt x="1189622" y="2120523"/>
                </a:cubicBezTo>
                <a:lnTo>
                  <a:pt x="927356" y="2120523"/>
                </a:lnTo>
                <a:cubicBezTo>
                  <a:pt x="891143" y="2120523"/>
                  <a:pt x="861787" y="2091167"/>
                  <a:pt x="861787" y="2054954"/>
                </a:cubicBezTo>
                <a:lnTo>
                  <a:pt x="861787" y="1866039"/>
                </a:lnTo>
                <a:lnTo>
                  <a:pt x="824412" y="1856028"/>
                </a:lnTo>
                <a:lnTo>
                  <a:pt x="729719" y="2020042"/>
                </a:lnTo>
                <a:cubicBezTo>
                  <a:pt x="711612" y="2051403"/>
                  <a:pt x="671511" y="2062148"/>
                  <a:pt x="640150" y="2044042"/>
                </a:cubicBezTo>
                <a:lnTo>
                  <a:pt x="413021" y="1912909"/>
                </a:lnTo>
                <a:cubicBezTo>
                  <a:pt x="381659" y="1894802"/>
                  <a:pt x="370914" y="1854701"/>
                  <a:pt x="389021" y="1823340"/>
                </a:cubicBezTo>
                <a:lnTo>
                  <a:pt x="490889" y="1646898"/>
                </a:lnTo>
                <a:lnTo>
                  <a:pt x="473605" y="1625076"/>
                </a:lnTo>
                <a:lnTo>
                  <a:pt x="295411" y="1727957"/>
                </a:lnTo>
                <a:cubicBezTo>
                  <a:pt x="264050" y="1746063"/>
                  <a:pt x="223949" y="1735318"/>
                  <a:pt x="205842" y="1703957"/>
                </a:cubicBezTo>
                <a:lnTo>
                  <a:pt x="74709" y="1476828"/>
                </a:lnTo>
                <a:cubicBezTo>
                  <a:pt x="56603" y="1445466"/>
                  <a:pt x="67348" y="1405365"/>
                  <a:pt x="98709" y="1387259"/>
                </a:cubicBezTo>
                <a:lnTo>
                  <a:pt x="286956" y="1278575"/>
                </a:lnTo>
                <a:lnTo>
                  <a:pt x="281621" y="1256964"/>
                </a:lnTo>
                <a:lnTo>
                  <a:pt x="65569" y="1256964"/>
                </a:lnTo>
                <a:cubicBezTo>
                  <a:pt x="29357" y="1256964"/>
                  <a:pt x="0" y="1227608"/>
                  <a:pt x="0" y="1191395"/>
                </a:cubicBezTo>
                <a:lnTo>
                  <a:pt x="0" y="929129"/>
                </a:lnTo>
                <a:cubicBezTo>
                  <a:pt x="0" y="892916"/>
                  <a:pt x="29357" y="863560"/>
                  <a:pt x="65569" y="863560"/>
                </a:cubicBezTo>
                <a:lnTo>
                  <a:pt x="281622" y="863560"/>
                </a:lnTo>
                <a:lnTo>
                  <a:pt x="286956" y="841949"/>
                </a:lnTo>
                <a:lnTo>
                  <a:pt x="98709" y="733264"/>
                </a:lnTo>
                <a:cubicBezTo>
                  <a:pt x="67348" y="715158"/>
                  <a:pt x="56603" y="675057"/>
                  <a:pt x="74709" y="643695"/>
                </a:cubicBezTo>
                <a:lnTo>
                  <a:pt x="205842" y="416566"/>
                </a:lnTo>
                <a:cubicBezTo>
                  <a:pt x="223949" y="385205"/>
                  <a:pt x="264050" y="374460"/>
                  <a:pt x="295411" y="392566"/>
                </a:cubicBezTo>
                <a:lnTo>
                  <a:pt x="473606" y="495447"/>
                </a:lnTo>
                <a:lnTo>
                  <a:pt x="491915" y="472331"/>
                </a:lnTo>
                <a:lnTo>
                  <a:pt x="390794" y="297184"/>
                </a:lnTo>
                <a:cubicBezTo>
                  <a:pt x="372687" y="265822"/>
                  <a:pt x="383432" y="225721"/>
                  <a:pt x="414794" y="207615"/>
                </a:cubicBezTo>
                <a:lnTo>
                  <a:pt x="641923" y="76482"/>
                </a:lnTo>
                <a:cubicBezTo>
                  <a:pt x="673284" y="58375"/>
                  <a:pt x="713385" y="69120"/>
                  <a:pt x="731492" y="100482"/>
                </a:cubicBezTo>
                <a:lnTo>
                  <a:pt x="825948" y="264085"/>
                </a:lnTo>
                <a:lnTo>
                  <a:pt x="861787" y="254485"/>
                </a:lnTo>
                <a:lnTo>
                  <a:pt x="861787" y="65569"/>
                </a:lnTo>
                <a:cubicBezTo>
                  <a:pt x="861787" y="29356"/>
                  <a:pt x="891143" y="0"/>
                  <a:pt x="927356" y="0"/>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1813602" y="1102676"/>
            <a:ext cx="1178051" cy="1178051"/>
          </a:xfrm>
          <a:custGeom>
            <a:avLst/>
            <a:gdLst>
              <a:gd name="connsiteX0" fmla="*/ 1060263 w 2120524"/>
              <a:gd name="connsiteY0" fmla="*/ 406359 h 2120523"/>
              <a:gd name="connsiteX1" fmla="*/ 376234 w 2120524"/>
              <a:gd name="connsiteY1" fmla="*/ 1060261 h 2120523"/>
              <a:gd name="connsiteX2" fmla="*/ 1060263 w 2120524"/>
              <a:gd name="connsiteY2" fmla="*/ 1714163 h 2120523"/>
              <a:gd name="connsiteX3" fmla="*/ 1744292 w 2120524"/>
              <a:gd name="connsiteY3" fmla="*/ 1060261 h 2120523"/>
              <a:gd name="connsiteX4" fmla="*/ 1060263 w 2120524"/>
              <a:gd name="connsiteY4" fmla="*/ 406359 h 2120523"/>
              <a:gd name="connsiteX5" fmla="*/ 927356 w 2120524"/>
              <a:gd name="connsiteY5" fmla="*/ 0 h 2120523"/>
              <a:gd name="connsiteX6" fmla="*/ 1189622 w 2120524"/>
              <a:gd name="connsiteY6" fmla="*/ 0 h 2120523"/>
              <a:gd name="connsiteX7" fmla="*/ 1255191 w 2120524"/>
              <a:gd name="connsiteY7" fmla="*/ 65569 h 2120523"/>
              <a:gd name="connsiteX8" fmla="*/ 1255191 w 2120524"/>
              <a:gd name="connsiteY8" fmla="*/ 255435 h 2120523"/>
              <a:gd name="connsiteX9" fmla="*/ 1289020 w 2120524"/>
              <a:gd name="connsiteY9" fmla="*/ 264496 h 2120523"/>
              <a:gd name="connsiteX10" fmla="*/ 1383713 w 2120524"/>
              <a:gd name="connsiteY10" fmla="*/ 100482 h 2120523"/>
              <a:gd name="connsiteX11" fmla="*/ 1473282 w 2120524"/>
              <a:gd name="connsiteY11" fmla="*/ 76482 h 2120523"/>
              <a:gd name="connsiteX12" fmla="*/ 1700411 w 2120524"/>
              <a:gd name="connsiteY12" fmla="*/ 207615 h 2120523"/>
              <a:gd name="connsiteX13" fmla="*/ 1724411 w 2120524"/>
              <a:gd name="connsiteY13" fmla="*/ 297184 h 2120523"/>
              <a:gd name="connsiteX14" fmla="*/ 1622542 w 2120524"/>
              <a:gd name="connsiteY14" fmla="*/ 473626 h 2120523"/>
              <a:gd name="connsiteX15" fmla="*/ 1640939 w 2120524"/>
              <a:gd name="connsiteY15" fmla="*/ 496852 h 2120523"/>
              <a:gd name="connsiteX16" fmla="*/ 1821567 w 2120524"/>
              <a:gd name="connsiteY16" fmla="*/ 392566 h 2120523"/>
              <a:gd name="connsiteX17" fmla="*/ 1911136 w 2120524"/>
              <a:gd name="connsiteY17" fmla="*/ 416566 h 2120523"/>
              <a:gd name="connsiteX18" fmla="*/ 2042269 w 2120524"/>
              <a:gd name="connsiteY18" fmla="*/ 643695 h 2120523"/>
              <a:gd name="connsiteX19" fmla="*/ 2018269 w 2120524"/>
              <a:gd name="connsiteY19" fmla="*/ 733264 h 2120523"/>
              <a:gd name="connsiteX20" fmla="*/ 1826918 w 2120524"/>
              <a:gd name="connsiteY20" fmla="*/ 843741 h 2120523"/>
              <a:gd name="connsiteX21" fmla="*/ 1831810 w 2120524"/>
              <a:gd name="connsiteY21" fmla="*/ 863560 h 2120523"/>
              <a:gd name="connsiteX22" fmla="*/ 2054955 w 2120524"/>
              <a:gd name="connsiteY22" fmla="*/ 863560 h 2120523"/>
              <a:gd name="connsiteX23" fmla="*/ 2120524 w 2120524"/>
              <a:gd name="connsiteY23" fmla="*/ 929129 h 2120523"/>
              <a:gd name="connsiteX24" fmla="*/ 2120524 w 2120524"/>
              <a:gd name="connsiteY24" fmla="*/ 1191395 h 2120523"/>
              <a:gd name="connsiteX25" fmla="*/ 2054955 w 2120524"/>
              <a:gd name="connsiteY25" fmla="*/ 1256964 h 2120523"/>
              <a:gd name="connsiteX26" fmla="*/ 1831811 w 2120524"/>
              <a:gd name="connsiteY26" fmla="*/ 1256964 h 2120523"/>
              <a:gd name="connsiteX27" fmla="*/ 1826919 w 2120524"/>
              <a:gd name="connsiteY27" fmla="*/ 1276783 h 2120523"/>
              <a:gd name="connsiteX28" fmla="*/ 2018269 w 2120524"/>
              <a:gd name="connsiteY28" fmla="*/ 1387259 h 2120523"/>
              <a:gd name="connsiteX29" fmla="*/ 2042269 w 2120524"/>
              <a:gd name="connsiteY29" fmla="*/ 1476828 h 2120523"/>
              <a:gd name="connsiteX30" fmla="*/ 1911136 w 2120524"/>
              <a:gd name="connsiteY30" fmla="*/ 1703957 h 2120523"/>
              <a:gd name="connsiteX31" fmla="*/ 1821567 w 2120524"/>
              <a:gd name="connsiteY31" fmla="*/ 1727957 h 2120523"/>
              <a:gd name="connsiteX32" fmla="*/ 1640939 w 2120524"/>
              <a:gd name="connsiteY32" fmla="*/ 1623671 h 2120523"/>
              <a:gd name="connsiteX33" fmla="*/ 1623568 w 2120524"/>
              <a:gd name="connsiteY33" fmla="*/ 1645603 h 2120523"/>
              <a:gd name="connsiteX34" fmla="*/ 1726184 w 2120524"/>
              <a:gd name="connsiteY34" fmla="*/ 1823340 h 2120523"/>
              <a:gd name="connsiteX35" fmla="*/ 1702184 w 2120524"/>
              <a:gd name="connsiteY35" fmla="*/ 1912909 h 2120523"/>
              <a:gd name="connsiteX36" fmla="*/ 1475055 w 2120524"/>
              <a:gd name="connsiteY36" fmla="*/ 2044042 h 2120523"/>
              <a:gd name="connsiteX37" fmla="*/ 1385486 w 2120524"/>
              <a:gd name="connsiteY37" fmla="*/ 2020042 h 2120523"/>
              <a:gd name="connsiteX38" fmla="*/ 1290556 w 2120524"/>
              <a:gd name="connsiteY38" fmla="*/ 1855617 h 2120523"/>
              <a:gd name="connsiteX39" fmla="*/ 1255191 w 2120524"/>
              <a:gd name="connsiteY39" fmla="*/ 1865089 h 2120523"/>
              <a:gd name="connsiteX40" fmla="*/ 1255191 w 2120524"/>
              <a:gd name="connsiteY40" fmla="*/ 2054954 h 2120523"/>
              <a:gd name="connsiteX41" fmla="*/ 1189622 w 2120524"/>
              <a:gd name="connsiteY41" fmla="*/ 2120523 h 2120523"/>
              <a:gd name="connsiteX42" fmla="*/ 927356 w 2120524"/>
              <a:gd name="connsiteY42" fmla="*/ 2120523 h 2120523"/>
              <a:gd name="connsiteX43" fmla="*/ 861787 w 2120524"/>
              <a:gd name="connsiteY43" fmla="*/ 2054954 h 2120523"/>
              <a:gd name="connsiteX44" fmla="*/ 861787 w 2120524"/>
              <a:gd name="connsiteY44" fmla="*/ 1866039 h 2120523"/>
              <a:gd name="connsiteX45" fmla="*/ 824412 w 2120524"/>
              <a:gd name="connsiteY45" fmla="*/ 1856028 h 2120523"/>
              <a:gd name="connsiteX46" fmla="*/ 729719 w 2120524"/>
              <a:gd name="connsiteY46" fmla="*/ 2020042 h 2120523"/>
              <a:gd name="connsiteX47" fmla="*/ 640150 w 2120524"/>
              <a:gd name="connsiteY47" fmla="*/ 2044042 h 2120523"/>
              <a:gd name="connsiteX48" fmla="*/ 413021 w 2120524"/>
              <a:gd name="connsiteY48" fmla="*/ 1912909 h 2120523"/>
              <a:gd name="connsiteX49" fmla="*/ 389021 w 2120524"/>
              <a:gd name="connsiteY49" fmla="*/ 1823340 h 2120523"/>
              <a:gd name="connsiteX50" fmla="*/ 490889 w 2120524"/>
              <a:gd name="connsiteY50" fmla="*/ 1646898 h 2120523"/>
              <a:gd name="connsiteX51" fmla="*/ 473605 w 2120524"/>
              <a:gd name="connsiteY51" fmla="*/ 1625076 h 2120523"/>
              <a:gd name="connsiteX52" fmla="*/ 295411 w 2120524"/>
              <a:gd name="connsiteY52" fmla="*/ 1727957 h 2120523"/>
              <a:gd name="connsiteX53" fmla="*/ 205842 w 2120524"/>
              <a:gd name="connsiteY53" fmla="*/ 1703957 h 2120523"/>
              <a:gd name="connsiteX54" fmla="*/ 74709 w 2120524"/>
              <a:gd name="connsiteY54" fmla="*/ 1476828 h 2120523"/>
              <a:gd name="connsiteX55" fmla="*/ 98709 w 2120524"/>
              <a:gd name="connsiteY55" fmla="*/ 1387259 h 2120523"/>
              <a:gd name="connsiteX56" fmla="*/ 286956 w 2120524"/>
              <a:gd name="connsiteY56" fmla="*/ 1278575 h 2120523"/>
              <a:gd name="connsiteX57" fmla="*/ 281621 w 2120524"/>
              <a:gd name="connsiteY57" fmla="*/ 1256964 h 2120523"/>
              <a:gd name="connsiteX58" fmla="*/ 65569 w 2120524"/>
              <a:gd name="connsiteY58" fmla="*/ 1256964 h 2120523"/>
              <a:gd name="connsiteX59" fmla="*/ 0 w 2120524"/>
              <a:gd name="connsiteY59" fmla="*/ 1191395 h 2120523"/>
              <a:gd name="connsiteX60" fmla="*/ 0 w 2120524"/>
              <a:gd name="connsiteY60" fmla="*/ 929129 h 2120523"/>
              <a:gd name="connsiteX61" fmla="*/ 65569 w 2120524"/>
              <a:gd name="connsiteY61" fmla="*/ 863560 h 2120523"/>
              <a:gd name="connsiteX62" fmla="*/ 281622 w 2120524"/>
              <a:gd name="connsiteY62" fmla="*/ 863560 h 2120523"/>
              <a:gd name="connsiteX63" fmla="*/ 286956 w 2120524"/>
              <a:gd name="connsiteY63" fmla="*/ 841949 h 2120523"/>
              <a:gd name="connsiteX64" fmla="*/ 98709 w 2120524"/>
              <a:gd name="connsiteY64" fmla="*/ 733264 h 2120523"/>
              <a:gd name="connsiteX65" fmla="*/ 74709 w 2120524"/>
              <a:gd name="connsiteY65" fmla="*/ 643695 h 2120523"/>
              <a:gd name="connsiteX66" fmla="*/ 205842 w 2120524"/>
              <a:gd name="connsiteY66" fmla="*/ 416566 h 2120523"/>
              <a:gd name="connsiteX67" fmla="*/ 295411 w 2120524"/>
              <a:gd name="connsiteY67" fmla="*/ 392566 h 2120523"/>
              <a:gd name="connsiteX68" fmla="*/ 473606 w 2120524"/>
              <a:gd name="connsiteY68" fmla="*/ 495447 h 2120523"/>
              <a:gd name="connsiteX69" fmla="*/ 491915 w 2120524"/>
              <a:gd name="connsiteY69" fmla="*/ 472331 h 2120523"/>
              <a:gd name="connsiteX70" fmla="*/ 390794 w 2120524"/>
              <a:gd name="connsiteY70" fmla="*/ 297184 h 2120523"/>
              <a:gd name="connsiteX71" fmla="*/ 414794 w 2120524"/>
              <a:gd name="connsiteY71" fmla="*/ 207615 h 2120523"/>
              <a:gd name="connsiteX72" fmla="*/ 641923 w 2120524"/>
              <a:gd name="connsiteY72" fmla="*/ 76482 h 2120523"/>
              <a:gd name="connsiteX73" fmla="*/ 731492 w 2120524"/>
              <a:gd name="connsiteY73" fmla="*/ 100482 h 2120523"/>
              <a:gd name="connsiteX74" fmla="*/ 825948 w 2120524"/>
              <a:gd name="connsiteY74" fmla="*/ 264085 h 2120523"/>
              <a:gd name="connsiteX75" fmla="*/ 861787 w 2120524"/>
              <a:gd name="connsiteY75" fmla="*/ 254485 h 2120523"/>
              <a:gd name="connsiteX76" fmla="*/ 861787 w 2120524"/>
              <a:gd name="connsiteY76" fmla="*/ 65569 h 2120523"/>
              <a:gd name="connsiteX77" fmla="*/ 927356 w 2120524"/>
              <a:gd name="connsiteY77" fmla="*/ 0 h 212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120524" h="2120523">
                <a:moveTo>
                  <a:pt x="1060263" y="406359"/>
                </a:moveTo>
                <a:cubicBezTo>
                  <a:pt x="682484" y="406359"/>
                  <a:pt x="376234" y="699121"/>
                  <a:pt x="376234" y="1060261"/>
                </a:cubicBezTo>
                <a:cubicBezTo>
                  <a:pt x="376234" y="1421401"/>
                  <a:pt x="682484" y="1714163"/>
                  <a:pt x="1060263" y="1714163"/>
                </a:cubicBezTo>
                <a:cubicBezTo>
                  <a:pt x="1438042" y="1714163"/>
                  <a:pt x="1744292" y="1421401"/>
                  <a:pt x="1744292" y="1060261"/>
                </a:cubicBezTo>
                <a:cubicBezTo>
                  <a:pt x="1744292" y="699121"/>
                  <a:pt x="1438042" y="406359"/>
                  <a:pt x="1060263" y="406359"/>
                </a:cubicBezTo>
                <a:close/>
                <a:moveTo>
                  <a:pt x="927356" y="0"/>
                </a:moveTo>
                <a:lnTo>
                  <a:pt x="1189622" y="0"/>
                </a:lnTo>
                <a:cubicBezTo>
                  <a:pt x="1225835" y="0"/>
                  <a:pt x="1255191" y="29356"/>
                  <a:pt x="1255191" y="65569"/>
                </a:cubicBezTo>
                <a:lnTo>
                  <a:pt x="1255191" y="255435"/>
                </a:lnTo>
                <a:lnTo>
                  <a:pt x="1289020" y="264496"/>
                </a:lnTo>
                <a:lnTo>
                  <a:pt x="1383713" y="100482"/>
                </a:lnTo>
                <a:cubicBezTo>
                  <a:pt x="1401820" y="69120"/>
                  <a:pt x="1441921" y="58375"/>
                  <a:pt x="1473282" y="76482"/>
                </a:cubicBezTo>
                <a:lnTo>
                  <a:pt x="1700411" y="207615"/>
                </a:lnTo>
                <a:cubicBezTo>
                  <a:pt x="1731773" y="225721"/>
                  <a:pt x="1742518" y="265822"/>
                  <a:pt x="1724411" y="297184"/>
                </a:cubicBezTo>
                <a:lnTo>
                  <a:pt x="1622542" y="473626"/>
                </a:lnTo>
                <a:lnTo>
                  <a:pt x="1640939" y="496852"/>
                </a:lnTo>
                <a:lnTo>
                  <a:pt x="1821567" y="392566"/>
                </a:lnTo>
                <a:cubicBezTo>
                  <a:pt x="1852928" y="374460"/>
                  <a:pt x="1893030" y="385205"/>
                  <a:pt x="1911136" y="416566"/>
                </a:cubicBezTo>
                <a:lnTo>
                  <a:pt x="2042269" y="643695"/>
                </a:lnTo>
                <a:cubicBezTo>
                  <a:pt x="2060376" y="675057"/>
                  <a:pt x="2049630" y="715158"/>
                  <a:pt x="2018269" y="733264"/>
                </a:cubicBezTo>
                <a:lnTo>
                  <a:pt x="1826918" y="843741"/>
                </a:lnTo>
                <a:lnTo>
                  <a:pt x="1831810" y="863560"/>
                </a:lnTo>
                <a:lnTo>
                  <a:pt x="2054955" y="863560"/>
                </a:lnTo>
                <a:cubicBezTo>
                  <a:pt x="2091168" y="863560"/>
                  <a:pt x="2120524" y="892916"/>
                  <a:pt x="2120524" y="929129"/>
                </a:cubicBezTo>
                <a:lnTo>
                  <a:pt x="2120524" y="1191395"/>
                </a:lnTo>
                <a:cubicBezTo>
                  <a:pt x="2120524" y="1227608"/>
                  <a:pt x="2091168" y="1256964"/>
                  <a:pt x="2054955" y="1256964"/>
                </a:cubicBezTo>
                <a:lnTo>
                  <a:pt x="1831811" y="1256964"/>
                </a:lnTo>
                <a:lnTo>
                  <a:pt x="1826919" y="1276783"/>
                </a:lnTo>
                <a:lnTo>
                  <a:pt x="2018269" y="1387259"/>
                </a:lnTo>
                <a:cubicBezTo>
                  <a:pt x="2049630" y="1405365"/>
                  <a:pt x="2060376" y="1445466"/>
                  <a:pt x="2042269" y="1476828"/>
                </a:cubicBezTo>
                <a:lnTo>
                  <a:pt x="1911136" y="1703957"/>
                </a:lnTo>
                <a:cubicBezTo>
                  <a:pt x="1893030" y="1735318"/>
                  <a:pt x="1852928" y="1746063"/>
                  <a:pt x="1821567" y="1727957"/>
                </a:cubicBezTo>
                <a:lnTo>
                  <a:pt x="1640939" y="1623671"/>
                </a:lnTo>
                <a:lnTo>
                  <a:pt x="1623568" y="1645603"/>
                </a:lnTo>
                <a:lnTo>
                  <a:pt x="1726184" y="1823340"/>
                </a:lnTo>
                <a:cubicBezTo>
                  <a:pt x="1744291" y="1854701"/>
                  <a:pt x="1733546" y="1894802"/>
                  <a:pt x="1702184" y="1912909"/>
                </a:cubicBezTo>
                <a:lnTo>
                  <a:pt x="1475055" y="2044042"/>
                </a:lnTo>
                <a:cubicBezTo>
                  <a:pt x="1443694" y="2062148"/>
                  <a:pt x="1403593" y="2051403"/>
                  <a:pt x="1385486" y="2020042"/>
                </a:cubicBezTo>
                <a:lnTo>
                  <a:pt x="1290556" y="1855617"/>
                </a:lnTo>
                <a:lnTo>
                  <a:pt x="1255191" y="1865089"/>
                </a:lnTo>
                <a:lnTo>
                  <a:pt x="1255191" y="2054954"/>
                </a:lnTo>
                <a:cubicBezTo>
                  <a:pt x="1255191" y="2091167"/>
                  <a:pt x="1225835" y="2120523"/>
                  <a:pt x="1189622" y="2120523"/>
                </a:cubicBezTo>
                <a:lnTo>
                  <a:pt x="927356" y="2120523"/>
                </a:lnTo>
                <a:cubicBezTo>
                  <a:pt x="891143" y="2120523"/>
                  <a:pt x="861787" y="2091167"/>
                  <a:pt x="861787" y="2054954"/>
                </a:cubicBezTo>
                <a:lnTo>
                  <a:pt x="861787" y="1866039"/>
                </a:lnTo>
                <a:lnTo>
                  <a:pt x="824412" y="1856028"/>
                </a:lnTo>
                <a:lnTo>
                  <a:pt x="729719" y="2020042"/>
                </a:lnTo>
                <a:cubicBezTo>
                  <a:pt x="711612" y="2051403"/>
                  <a:pt x="671511" y="2062148"/>
                  <a:pt x="640150" y="2044042"/>
                </a:cubicBezTo>
                <a:lnTo>
                  <a:pt x="413021" y="1912909"/>
                </a:lnTo>
                <a:cubicBezTo>
                  <a:pt x="381659" y="1894802"/>
                  <a:pt x="370914" y="1854701"/>
                  <a:pt x="389021" y="1823340"/>
                </a:cubicBezTo>
                <a:lnTo>
                  <a:pt x="490889" y="1646898"/>
                </a:lnTo>
                <a:lnTo>
                  <a:pt x="473605" y="1625076"/>
                </a:lnTo>
                <a:lnTo>
                  <a:pt x="295411" y="1727957"/>
                </a:lnTo>
                <a:cubicBezTo>
                  <a:pt x="264050" y="1746063"/>
                  <a:pt x="223949" y="1735318"/>
                  <a:pt x="205842" y="1703957"/>
                </a:cubicBezTo>
                <a:lnTo>
                  <a:pt x="74709" y="1476828"/>
                </a:lnTo>
                <a:cubicBezTo>
                  <a:pt x="56603" y="1445466"/>
                  <a:pt x="67348" y="1405365"/>
                  <a:pt x="98709" y="1387259"/>
                </a:cubicBezTo>
                <a:lnTo>
                  <a:pt x="286956" y="1278575"/>
                </a:lnTo>
                <a:lnTo>
                  <a:pt x="281621" y="1256964"/>
                </a:lnTo>
                <a:lnTo>
                  <a:pt x="65569" y="1256964"/>
                </a:lnTo>
                <a:cubicBezTo>
                  <a:pt x="29357" y="1256964"/>
                  <a:pt x="0" y="1227608"/>
                  <a:pt x="0" y="1191395"/>
                </a:cubicBezTo>
                <a:lnTo>
                  <a:pt x="0" y="929129"/>
                </a:lnTo>
                <a:cubicBezTo>
                  <a:pt x="0" y="892916"/>
                  <a:pt x="29357" y="863560"/>
                  <a:pt x="65569" y="863560"/>
                </a:cubicBezTo>
                <a:lnTo>
                  <a:pt x="281622" y="863560"/>
                </a:lnTo>
                <a:lnTo>
                  <a:pt x="286956" y="841949"/>
                </a:lnTo>
                <a:lnTo>
                  <a:pt x="98709" y="733264"/>
                </a:lnTo>
                <a:cubicBezTo>
                  <a:pt x="67348" y="715158"/>
                  <a:pt x="56603" y="675057"/>
                  <a:pt x="74709" y="643695"/>
                </a:cubicBezTo>
                <a:lnTo>
                  <a:pt x="205842" y="416566"/>
                </a:lnTo>
                <a:cubicBezTo>
                  <a:pt x="223949" y="385205"/>
                  <a:pt x="264050" y="374460"/>
                  <a:pt x="295411" y="392566"/>
                </a:cubicBezTo>
                <a:lnTo>
                  <a:pt x="473606" y="495447"/>
                </a:lnTo>
                <a:lnTo>
                  <a:pt x="491915" y="472331"/>
                </a:lnTo>
                <a:lnTo>
                  <a:pt x="390794" y="297184"/>
                </a:lnTo>
                <a:cubicBezTo>
                  <a:pt x="372687" y="265822"/>
                  <a:pt x="383432" y="225721"/>
                  <a:pt x="414794" y="207615"/>
                </a:cubicBezTo>
                <a:lnTo>
                  <a:pt x="641923" y="76482"/>
                </a:lnTo>
                <a:cubicBezTo>
                  <a:pt x="673284" y="58375"/>
                  <a:pt x="713385" y="69120"/>
                  <a:pt x="731492" y="100482"/>
                </a:cubicBezTo>
                <a:lnTo>
                  <a:pt x="825948" y="264085"/>
                </a:lnTo>
                <a:lnTo>
                  <a:pt x="861787" y="254485"/>
                </a:lnTo>
                <a:lnTo>
                  <a:pt x="861787" y="65569"/>
                </a:lnTo>
                <a:cubicBezTo>
                  <a:pt x="861787" y="29356"/>
                  <a:pt x="891143" y="0"/>
                  <a:pt x="927356" y="0"/>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261F3E2A-9038-A940-9357-41E9DD38B24A}"/>
              </a:ext>
            </a:extLst>
          </p:cNvPr>
          <p:cNvCxnSpPr/>
          <p:nvPr/>
        </p:nvCxnSpPr>
        <p:spPr>
          <a:xfrm>
            <a:off x="314325" y="273739"/>
            <a:ext cx="7023735" cy="0"/>
          </a:xfrm>
          <a:prstGeom prst="line">
            <a:avLst/>
          </a:prstGeom>
          <a:ln w="25400">
            <a:solidFill>
              <a:srgbClr val="E8C6E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690A460-DF2C-1D49-872F-903A60BB5117}"/>
              </a:ext>
            </a:extLst>
          </p:cNvPr>
          <p:cNvSpPr txBox="1"/>
          <p:nvPr/>
        </p:nvSpPr>
        <p:spPr>
          <a:xfrm>
            <a:off x="3744483" y="9603291"/>
            <a:ext cx="263214" cy="276999"/>
          </a:xfrm>
          <a:prstGeom prst="rect">
            <a:avLst/>
          </a:prstGeom>
          <a:noFill/>
        </p:spPr>
        <p:txBody>
          <a:bodyPr wrap="none" rtlCol="0">
            <a:spAutoFit/>
          </a:bodyPr>
          <a:lstStyle/>
          <a:p>
            <a:r>
              <a:rPr lang="en-US" sz="1200" dirty="0"/>
              <a:t>2</a:t>
            </a:r>
          </a:p>
        </p:txBody>
      </p:sp>
    </p:spTree>
    <p:extLst>
      <p:ext uri="{BB962C8B-B14F-4D97-AF65-F5344CB8AC3E}">
        <p14:creationId xmlns:p14="http://schemas.microsoft.com/office/powerpoint/2010/main" val="2627163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2437686" y="6755341"/>
            <a:ext cx="2615042" cy="2576910"/>
          </a:xfrm>
          <a:prstGeom prst="rect">
            <a:avLst/>
          </a:prstGeom>
        </p:spPr>
      </p:pic>
      <p:cxnSp>
        <p:nvCxnSpPr>
          <p:cNvPr id="3" name="Straight Connector 2">
            <a:extLst>
              <a:ext uri="{FF2B5EF4-FFF2-40B4-BE49-F238E27FC236}">
                <a16:creationId xmlns:a16="http://schemas.microsoft.com/office/drawing/2014/main" id="{7A9D14A6-D067-304E-8305-7110C1899F41}"/>
              </a:ext>
            </a:extLst>
          </p:cNvPr>
          <p:cNvCxnSpPr>
            <a:cxnSpLocks/>
          </p:cNvCxnSpPr>
          <p:nvPr/>
        </p:nvCxnSpPr>
        <p:spPr>
          <a:xfrm>
            <a:off x="-12700" y="9332251"/>
            <a:ext cx="7772400" cy="0"/>
          </a:xfrm>
          <a:prstGeom prst="line">
            <a:avLst/>
          </a:prstGeom>
          <a:ln w="38100">
            <a:solidFill>
              <a:srgbClr val="ADB8CA"/>
            </a:solidFill>
          </a:ln>
        </p:spPr>
        <p:style>
          <a:lnRef idx="1">
            <a:schemeClr val="accent1"/>
          </a:lnRef>
          <a:fillRef idx="0">
            <a:schemeClr val="accent1"/>
          </a:fillRef>
          <a:effectRef idx="0">
            <a:schemeClr val="accent1"/>
          </a:effectRef>
          <a:fontRef idx="minor">
            <a:schemeClr val="tx1"/>
          </a:fontRef>
        </p:style>
      </p:cxnSp>
      <p:sp>
        <p:nvSpPr>
          <p:cNvPr id="14" name="Rectangle 11">
            <a:extLst>
              <a:ext uri="{FF2B5EF4-FFF2-40B4-BE49-F238E27FC236}">
                <a16:creationId xmlns:a16="http://schemas.microsoft.com/office/drawing/2014/main" id="{861F36CE-9503-3B4D-8FB4-A0CD44425BAE}"/>
              </a:ext>
            </a:extLst>
          </p:cNvPr>
          <p:cNvSpPr>
            <a:spLocks noChangeArrowheads="1"/>
          </p:cNvSpPr>
          <p:nvPr/>
        </p:nvSpPr>
        <p:spPr bwMode="auto">
          <a:xfrm>
            <a:off x="-1661522" y="-4393895"/>
            <a:ext cx="906054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Text Box 62">
            <a:extLst>
              <a:ext uri="{FF2B5EF4-FFF2-40B4-BE49-F238E27FC236}">
                <a16:creationId xmlns:a16="http://schemas.microsoft.com/office/drawing/2014/main" id="{575973FC-5A23-B74E-B7F2-210AB5DF5411}"/>
              </a:ext>
            </a:extLst>
          </p:cNvPr>
          <p:cNvSpPr txBox="1"/>
          <p:nvPr/>
        </p:nvSpPr>
        <p:spPr>
          <a:xfrm>
            <a:off x="213580" y="2271081"/>
            <a:ext cx="7477125" cy="65913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R="0" lvl="0">
              <a:spcBef>
                <a:spcPts val="0"/>
              </a:spcBef>
              <a:spcAft>
                <a:spcPts val="0"/>
              </a:spcAft>
            </a:pPr>
            <a:r>
              <a:rPr lang="en-US" sz="1500" b="1" dirty="0">
                <a:solidFill>
                  <a:srgbClr val="404040"/>
                </a:solidFill>
                <a:cs typeface="Calibri" panose="020F0502020204030204" pitchFamily="34" charset="0"/>
              </a:rPr>
              <a:t> </a:t>
            </a:r>
            <a:r>
              <a:rPr lang="en-US" sz="1500" b="1" dirty="0"/>
              <a:t>4.</a:t>
            </a:r>
            <a:r>
              <a:rPr lang="en-US" sz="1500" b="1" dirty="0">
                <a:solidFill>
                  <a:srgbClr val="404040"/>
                </a:solidFill>
                <a:ea typeface="Calibri" panose="020F0502020204030204" pitchFamily="34" charset="0"/>
                <a:cs typeface="Calibri" panose="020F0502020204030204" pitchFamily="34" charset="0"/>
              </a:rPr>
              <a:t> </a:t>
            </a:r>
            <a:r>
              <a:rPr lang="en-US" sz="1500" b="1" u="sng" dirty="0">
                <a:solidFill>
                  <a:srgbClr val="404040"/>
                </a:solidFill>
                <a:ea typeface="Calibri" panose="020F0502020204030204" pitchFamily="34" charset="0"/>
                <a:cs typeface="Calibri" panose="020F0502020204030204" pitchFamily="34" charset="0"/>
              </a:rPr>
              <a:t>Have champions on Breastfeeding to become role models to advocate for breastfeeding</a:t>
            </a:r>
          </a:p>
          <a:p>
            <a:pPr marR="0" lvl="0">
              <a:spcBef>
                <a:spcPts val="0"/>
              </a:spcBef>
              <a:spcAft>
                <a:spcPts val="0"/>
              </a:spcAft>
            </a:pPr>
            <a:r>
              <a:rPr lang="en-US" sz="1500" b="1" i="1" dirty="0">
                <a:ea typeface="Calibri" panose="020F0502020204030204" pitchFamily="34" charset="0"/>
                <a:cs typeface="Times New Roman" panose="02020603050405020304" pitchFamily="18" charset="0"/>
              </a:rPr>
              <a:t>Proposed Actions:</a:t>
            </a:r>
            <a:endParaRPr lang="en-US" sz="1500" b="1" dirty="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US" sz="1100" dirty="0"/>
              <a:t>Identify </a:t>
            </a:r>
            <a:r>
              <a:rPr lang="en-US" sz="1100" b="1" dirty="0"/>
              <a:t>local and global champions</a:t>
            </a:r>
          </a:p>
          <a:p>
            <a:pPr marL="171450" lvl="0" indent="-171450">
              <a:buFont typeface="Arial" panose="020B0604020202020204" pitchFamily="34" charset="0"/>
              <a:buChar char="•"/>
            </a:pPr>
            <a:r>
              <a:rPr lang="en-US" sz="1100" b="1" dirty="0"/>
              <a:t>Develop activities and training for champions to be involved with Breastfeeding. </a:t>
            </a:r>
          </a:p>
          <a:p>
            <a:pPr marL="171450" lvl="0" indent="-171450">
              <a:buFont typeface="Arial" panose="020B0604020202020204" pitchFamily="34" charset="0"/>
              <a:buChar char="•"/>
            </a:pPr>
            <a:r>
              <a:rPr lang="en-US" sz="1100" b="1" dirty="0"/>
              <a:t>Share success stories from the community via different media (For example, TV, documentary, and/or Facebook)</a:t>
            </a:r>
          </a:p>
          <a:p>
            <a:pPr marR="0" lvl="0">
              <a:spcBef>
                <a:spcPts val="0"/>
              </a:spcBef>
              <a:spcAft>
                <a:spcPts val="0"/>
              </a:spcAft>
            </a:pPr>
            <a:endParaRPr lang="en-US" sz="1100" b="1" i="1"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Text Box 62">
            <a:extLst>
              <a:ext uri="{FF2B5EF4-FFF2-40B4-BE49-F238E27FC236}">
                <a16:creationId xmlns:a16="http://schemas.microsoft.com/office/drawing/2014/main" id="{575973FC-5A23-B74E-B7F2-210AB5DF5411}"/>
              </a:ext>
            </a:extLst>
          </p:cNvPr>
          <p:cNvSpPr txBox="1"/>
          <p:nvPr/>
        </p:nvSpPr>
        <p:spPr>
          <a:xfrm>
            <a:off x="213580" y="3448912"/>
            <a:ext cx="7185439" cy="145417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400" b="1" dirty="0">
                <a:latin typeface="Calibri" panose="020F0502020204030204" pitchFamily="34" charset="0"/>
                <a:cs typeface="Calibri" panose="020F0502020204030204" pitchFamily="34" charset="0"/>
              </a:rPr>
              <a:t> </a:t>
            </a:r>
            <a:r>
              <a:rPr lang="en-US" sz="1500" b="1" dirty="0"/>
              <a:t>5.</a:t>
            </a:r>
            <a:r>
              <a:rPr lang="en-US" sz="1500" b="1" dirty="0">
                <a:ea typeface="Calibri" panose="020F0502020204030204" pitchFamily="34" charset="0"/>
                <a:cs typeface="Calibri" panose="020F0502020204030204" pitchFamily="34" charset="0"/>
              </a:rPr>
              <a:t> </a:t>
            </a:r>
            <a:r>
              <a:rPr lang="en-US" sz="1500" b="1" u="sng" dirty="0">
                <a:ea typeface="Calibri" panose="020F0502020204030204" pitchFamily="34" charset="0"/>
                <a:cs typeface="Calibri" panose="020F0502020204030204" pitchFamily="34" charset="0"/>
              </a:rPr>
              <a:t>Create a national budget line for breastfeeding activities</a:t>
            </a:r>
          </a:p>
          <a:p>
            <a:pPr marR="0" lvl="0">
              <a:spcBef>
                <a:spcPts val="0"/>
              </a:spcBef>
              <a:spcAft>
                <a:spcPts val="0"/>
              </a:spcAft>
            </a:pPr>
            <a:r>
              <a:rPr lang="en-US" sz="1500" b="1" i="1" dirty="0">
                <a:ea typeface="Calibri" panose="020F0502020204030204" pitchFamily="34" charset="0"/>
                <a:cs typeface="Times New Roman" panose="02020603050405020304" pitchFamily="18" charset="0"/>
              </a:rPr>
              <a:t>Proposed Actions:</a:t>
            </a:r>
            <a:endParaRPr lang="en-US" sz="1500" b="1" dirty="0">
              <a:ea typeface="Calibri" panose="020F0502020204030204" pitchFamily="34" charset="0"/>
              <a:cs typeface="Times New Roman" panose="02020603050405020304" pitchFamily="18" charset="0"/>
            </a:endParaRPr>
          </a:p>
          <a:p>
            <a:pPr marL="171450" lvl="0" indent="-171450" algn="just">
              <a:buFont typeface="Arial" panose="020B0604020202020204" pitchFamily="34" charset="0"/>
              <a:buChar char="•"/>
            </a:pPr>
            <a:r>
              <a:rPr lang="en-US" sz="1000" dirty="0"/>
              <a:t>Develop </a:t>
            </a:r>
            <a:r>
              <a:rPr lang="en-US" sz="1100" dirty="0">
                <a:latin typeface="Calibri" charset="0"/>
                <a:ea typeface="Times New Roman" charset="0"/>
                <a:cs typeface="Times New Roman" charset="0"/>
              </a:rPr>
              <a:t>a proposal for national budget line in alignment with the (future) National Breastfeeding policy and strategic action plan</a:t>
            </a:r>
          </a:p>
          <a:p>
            <a:pPr marL="171450" lvl="0" indent="-171450" algn="just">
              <a:buFont typeface="Arial" panose="020B0604020202020204" pitchFamily="34" charset="0"/>
              <a:buChar char="•"/>
            </a:pPr>
            <a:r>
              <a:rPr lang="en-US" sz="1100" dirty="0">
                <a:latin typeface="Calibri" charset="0"/>
                <a:ea typeface="Times New Roman" charset="0"/>
                <a:cs typeface="Times New Roman" charset="0"/>
              </a:rPr>
              <a:t>Identify  the cost of key activities for breastfeeding advocacy, promotion, education, and training every fiscal year</a:t>
            </a:r>
          </a:p>
          <a:p>
            <a:pPr marL="171450" lvl="0" indent="-171450" algn="just">
              <a:buFont typeface="Arial" panose="020B0604020202020204" pitchFamily="34" charset="0"/>
              <a:buChar char="•"/>
            </a:pPr>
            <a:r>
              <a:rPr lang="en-US" sz="1100" dirty="0">
                <a:latin typeface="Calibri" charset="0"/>
                <a:ea typeface="Calibri" panose="020F0502020204030204" pitchFamily="34" charset="0"/>
                <a:cs typeface="Times New Roman" charset="0"/>
              </a:rPr>
              <a:t>Include in the budget line: 1) The National Breastfeeding Program, 2) The Baby Friendly Hospital Initiative/ Ten Steps, 3) The International Code of Marketing of Breast Milk Substitutes monitoring and enforcement, 4) Maternity Protection, 5) Breastfeeding related information, Education and Communication campaigns and materials, and 6) Breastfeeding training and program delivery</a:t>
            </a:r>
            <a:endParaRPr lang="en-US" sz="1500" dirty="0">
              <a:latin typeface="Calibri" panose="020F0502020204030204" pitchFamily="34" charset="0"/>
              <a:ea typeface="Calibri" panose="020F0502020204030204" pitchFamily="34" charset="0"/>
              <a:cs typeface="Calibri" panose="020F0502020204030204" pitchFamily="34" charset="0"/>
            </a:endParaRPr>
          </a:p>
        </p:txBody>
      </p:sp>
      <p:sp>
        <p:nvSpPr>
          <p:cNvPr id="18" name="Text Box 62">
            <a:extLst>
              <a:ext uri="{FF2B5EF4-FFF2-40B4-BE49-F238E27FC236}">
                <a16:creationId xmlns:a16="http://schemas.microsoft.com/office/drawing/2014/main" id="{575973FC-5A23-B74E-B7F2-210AB5DF5411}"/>
              </a:ext>
            </a:extLst>
          </p:cNvPr>
          <p:cNvSpPr txBox="1"/>
          <p:nvPr/>
        </p:nvSpPr>
        <p:spPr>
          <a:xfrm>
            <a:off x="195766" y="5241571"/>
            <a:ext cx="7203253" cy="150027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R="0" lvl="0" algn="just">
              <a:spcBef>
                <a:spcPts val="0"/>
              </a:spcBef>
              <a:spcAft>
                <a:spcPts val="0"/>
              </a:spcAft>
            </a:pPr>
            <a:r>
              <a:rPr lang="en-US" sz="1500" b="1" dirty="0"/>
              <a:t>6.</a:t>
            </a:r>
            <a:r>
              <a:rPr lang="en-US" sz="1500" b="1" dirty="0">
                <a:solidFill>
                  <a:srgbClr val="404040"/>
                </a:solidFill>
                <a:ea typeface="Calibri" panose="020F0502020204030204" pitchFamily="34" charset="0"/>
                <a:cs typeface="Calibri" panose="020F0502020204030204" pitchFamily="34" charset="0"/>
              </a:rPr>
              <a:t> </a:t>
            </a:r>
            <a:r>
              <a:rPr lang="en-US" sz="1500" b="1" u="sng" dirty="0">
                <a:ea typeface="Calibri" panose="020F0502020204030204" pitchFamily="34" charset="0"/>
                <a:cs typeface="Times New Roman" panose="02020603050405020304" pitchFamily="18" charset="0"/>
              </a:rPr>
              <a:t>Seek and hire a national counsellor and trainer position for breastfeeding</a:t>
            </a:r>
          </a:p>
          <a:p>
            <a:pPr algn="just"/>
            <a:r>
              <a:rPr lang="en-US" sz="1500" b="1" i="1" dirty="0">
                <a:ea typeface="Calibri" panose="020F0502020204030204" pitchFamily="34" charset="0"/>
                <a:cs typeface="Times New Roman" panose="02020603050405020304" pitchFamily="18" charset="0"/>
              </a:rPr>
              <a:t>Proposed Actions:</a:t>
            </a:r>
            <a:endParaRPr lang="en-US" sz="1500" b="1" dirty="0">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r>
              <a:rPr lang="en-US" sz="1100" dirty="0"/>
              <a:t>Develop selection criteria  or job description for national counsellor and trainer</a:t>
            </a:r>
          </a:p>
          <a:p>
            <a:pPr marL="171450" indent="-171450" algn="just">
              <a:buFont typeface="Arial" panose="020B0604020202020204" pitchFamily="34" charset="0"/>
              <a:buChar char="•"/>
            </a:pPr>
            <a:r>
              <a:rPr lang="en-US" sz="1100" dirty="0"/>
              <a:t>Recruitment and selection of national counsellor and trainer</a:t>
            </a:r>
          </a:p>
          <a:p>
            <a:pPr marL="171450" indent="-171450" algn="just">
              <a:buFont typeface="Arial" panose="020B0604020202020204" pitchFamily="34" charset="0"/>
              <a:buChar char="•"/>
            </a:pPr>
            <a:r>
              <a:rPr lang="en-US" sz="1100" dirty="0"/>
              <a:t>Train the trainer to fulfill the following core functions:  implement BFHI, in-service training for staff in maternity service,  conduct individual counseling for lactation issues, certify BF counseling training program by Samoa Qualification Authority (SQA), coordinate professional development for breastfeeding</a:t>
            </a:r>
            <a:r>
              <a:rPr lang="en-AU" sz="1100" dirty="0"/>
              <a:t>, advocate for c</a:t>
            </a:r>
            <a:r>
              <a:rPr lang="en-US" sz="1100" dirty="0"/>
              <a:t>curriculum to include breastfeeding and be uniform for all pre-service education, nursing, and medicine</a:t>
            </a:r>
          </a:p>
          <a:p>
            <a:pPr marR="0" lvl="0">
              <a:spcBef>
                <a:spcPts val="0"/>
              </a:spcBef>
              <a:spcAft>
                <a:spcPts val="0"/>
              </a:spcAft>
            </a:pPr>
            <a:endParaRPr lang="en-US" sz="1500" b="1" i="1"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b="1"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2" name="Straight Connector 21">
            <a:extLst>
              <a:ext uri="{FF2B5EF4-FFF2-40B4-BE49-F238E27FC236}">
                <a16:creationId xmlns:a16="http://schemas.microsoft.com/office/drawing/2014/main" id="{261F3E2A-9038-A940-9357-41E9DD38B24A}"/>
              </a:ext>
            </a:extLst>
          </p:cNvPr>
          <p:cNvCxnSpPr/>
          <p:nvPr/>
        </p:nvCxnSpPr>
        <p:spPr>
          <a:xfrm>
            <a:off x="314325" y="273739"/>
            <a:ext cx="7023735" cy="0"/>
          </a:xfrm>
          <a:prstGeom prst="line">
            <a:avLst/>
          </a:prstGeom>
          <a:ln w="25400">
            <a:solidFill>
              <a:srgbClr val="E8C6E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81577" y="388340"/>
            <a:ext cx="7056483" cy="369332"/>
          </a:xfrm>
          <a:prstGeom prst="rect">
            <a:avLst/>
          </a:prstGeom>
        </p:spPr>
        <p:txBody>
          <a:bodyPr wrap="square">
            <a:spAutoFit/>
          </a:bodyPr>
          <a:lstStyle/>
          <a:p>
            <a:pPr algn="ctr"/>
            <a:r>
              <a:rPr lang="en-US" b="1" dirty="0">
                <a:solidFill>
                  <a:srgbClr val="7F97B3"/>
                </a:solidFill>
                <a:latin typeface="Calibri" panose="020F0502020204030204" pitchFamily="34" charset="0"/>
                <a:ea typeface="Calibri" panose="020F0502020204030204" pitchFamily="34" charset="0"/>
                <a:cs typeface="Times New Roman" panose="02020603050405020304" pitchFamily="18" charset="0"/>
              </a:rPr>
              <a:t>Priority Recommendations and Call to Action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62">
            <a:extLst>
              <a:ext uri="{FF2B5EF4-FFF2-40B4-BE49-F238E27FC236}">
                <a16:creationId xmlns:a16="http://schemas.microsoft.com/office/drawing/2014/main" id="{575973FC-5A23-B74E-B7F2-210AB5DF5411}"/>
              </a:ext>
            </a:extLst>
          </p:cNvPr>
          <p:cNvSpPr txBox="1"/>
          <p:nvPr/>
        </p:nvSpPr>
        <p:spPr>
          <a:xfrm>
            <a:off x="213580" y="792145"/>
            <a:ext cx="7143906" cy="65913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500" b="1" dirty="0">
                <a:solidFill>
                  <a:srgbClr val="404040"/>
                </a:solidFill>
                <a:cs typeface="Calibri" panose="020F0502020204030204" pitchFamily="34" charset="0"/>
              </a:rPr>
              <a:t> </a:t>
            </a:r>
            <a:r>
              <a:rPr lang="en-US" sz="1500" b="1" dirty="0"/>
              <a:t>3.</a:t>
            </a:r>
            <a:r>
              <a:rPr lang="en-US" sz="1500" b="1" dirty="0">
                <a:solidFill>
                  <a:srgbClr val="404040"/>
                </a:solidFill>
                <a:ea typeface="Calibri" panose="020F0502020204030204" pitchFamily="34" charset="0"/>
                <a:cs typeface="Calibri" panose="020F0502020204030204" pitchFamily="34" charset="0"/>
              </a:rPr>
              <a:t> </a:t>
            </a:r>
            <a:r>
              <a:rPr lang="en-US" sz="1500" b="1" u="sng" dirty="0">
                <a:solidFill>
                  <a:srgbClr val="404040"/>
                </a:solidFill>
                <a:ea typeface="Calibri" panose="020F0502020204030204" pitchFamily="34" charset="0"/>
                <a:cs typeface="Calibri" panose="020F0502020204030204" pitchFamily="34" charset="0"/>
              </a:rPr>
              <a:t>Ratify International </a:t>
            </a:r>
            <a:r>
              <a:rPr lang="en-US" sz="1500" b="1" u="sng" dirty="0" err="1">
                <a:solidFill>
                  <a:srgbClr val="404040"/>
                </a:solidFill>
                <a:ea typeface="Calibri" panose="020F0502020204030204" pitchFamily="34" charset="0"/>
                <a:cs typeface="Calibri" panose="020F0502020204030204" pitchFamily="34" charset="0"/>
              </a:rPr>
              <a:t>Labour</a:t>
            </a:r>
            <a:r>
              <a:rPr lang="en-US" sz="1500" b="1" u="sng" dirty="0">
                <a:solidFill>
                  <a:srgbClr val="404040"/>
                </a:solidFill>
                <a:ea typeface="Calibri" panose="020F0502020204030204" pitchFamily="34" charset="0"/>
                <a:cs typeface="Calibri" panose="020F0502020204030204" pitchFamily="34" charset="0"/>
              </a:rPr>
              <a:t> Organization Maternity Protection Convention 2000</a:t>
            </a:r>
          </a:p>
          <a:p>
            <a:pPr algn="just"/>
            <a:r>
              <a:rPr lang="en-US" sz="1500" b="1" i="1" dirty="0">
                <a:solidFill>
                  <a:srgbClr val="404040"/>
                </a:solidFill>
                <a:ea typeface="Calibri" panose="020F0502020204030204" pitchFamily="34" charset="0"/>
                <a:cs typeface="Calibri" panose="020F0502020204030204" pitchFamily="34" charset="0"/>
              </a:rPr>
              <a:t>Proposed Actions:</a:t>
            </a:r>
          </a:p>
          <a:p>
            <a:pPr marL="171450" indent="-171450" algn="just">
              <a:buFont typeface="Arial" panose="020B0604020202020204" pitchFamily="34" charset="0"/>
              <a:buChar char="•"/>
            </a:pPr>
            <a:r>
              <a:rPr lang="en-US" sz="1100" b="1" dirty="0">
                <a:solidFill>
                  <a:srgbClr val="404040"/>
                </a:solidFill>
                <a:ea typeface="Calibri" panose="020F0502020204030204" pitchFamily="34" charset="0"/>
                <a:cs typeface="Calibri" panose="020F0502020204030204" pitchFamily="34" charset="0"/>
              </a:rPr>
              <a:t>Discuss and approve the Convention provisions : 1) Maternity protection against work that presents risks to the mother or child’s health, 2) Maternity leave is more than 14 weeks (6 weeks compulsory leave after childbirth), 3) Prenatal period of leave is extended between the presumed date of birth and actual date without reducing compulsory portion of prenatal leave, 4) cash benefits, employment protection, and 5) breastfeeding breaks</a:t>
            </a:r>
          </a:p>
          <a:p>
            <a:pPr marL="171450" indent="-171450" algn="just">
              <a:buFont typeface="Arial" panose="020B0604020202020204" pitchFamily="34" charset="0"/>
              <a:buChar char="•"/>
            </a:pPr>
            <a:r>
              <a:rPr lang="en-US" sz="1100" b="1" dirty="0">
                <a:solidFill>
                  <a:srgbClr val="404040"/>
                </a:solidFill>
                <a:ea typeface="Calibri" panose="020F0502020204030204" pitchFamily="34" charset="0"/>
                <a:cs typeface="Calibri" panose="020F0502020204030204" pitchFamily="34" charset="0"/>
              </a:rPr>
              <a:t>Establish formal mechanism for maternity entitlement for all working women</a:t>
            </a:r>
          </a:p>
        </p:txBody>
      </p:sp>
      <p:sp>
        <p:nvSpPr>
          <p:cNvPr id="13" name="TextBox 12">
            <a:extLst>
              <a:ext uri="{FF2B5EF4-FFF2-40B4-BE49-F238E27FC236}">
                <a16:creationId xmlns:a16="http://schemas.microsoft.com/office/drawing/2014/main" id="{6690A460-DF2C-1D49-872F-903A60BB5117}"/>
              </a:ext>
            </a:extLst>
          </p:cNvPr>
          <p:cNvSpPr txBox="1"/>
          <p:nvPr/>
        </p:nvSpPr>
        <p:spPr>
          <a:xfrm>
            <a:off x="3744483" y="9603291"/>
            <a:ext cx="263214" cy="276999"/>
          </a:xfrm>
          <a:prstGeom prst="rect">
            <a:avLst/>
          </a:prstGeom>
          <a:noFill/>
        </p:spPr>
        <p:txBody>
          <a:bodyPr wrap="none" rtlCol="0">
            <a:spAutoFit/>
          </a:bodyPr>
          <a:lstStyle/>
          <a:p>
            <a:r>
              <a:rPr lang="en-US" sz="1200" dirty="0"/>
              <a:t>3</a:t>
            </a:r>
          </a:p>
        </p:txBody>
      </p:sp>
    </p:spTree>
    <p:extLst>
      <p:ext uri="{BB962C8B-B14F-4D97-AF65-F5344CB8AC3E}">
        <p14:creationId xmlns:p14="http://schemas.microsoft.com/office/powerpoint/2010/main" val="4055343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95F611-E141-094D-9490-40BC60F017F8}"/>
              </a:ext>
            </a:extLst>
          </p:cNvPr>
          <p:cNvSpPr txBox="1"/>
          <p:nvPr/>
        </p:nvSpPr>
        <p:spPr>
          <a:xfrm>
            <a:off x="4013442" y="9555065"/>
            <a:ext cx="263214" cy="276999"/>
          </a:xfrm>
          <a:prstGeom prst="rect">
            <a:avLst/>
          </a:prstGeom>
          <a:noFill/>
        </p:spPr>
        <p:txBody>
          <a:bodyPr wrap="none" rtlCol="0">
            <a:spAutoFit/>
          </a:bodyPr>
          <a:lstStyle/>
          <a:p>
            <a:r>
              <a:rPr lang="en-US" sz="1200" dirty="0"/>
              <a:t>4</a:t>
            </a:r>
          </a:p>
        </p:txBody>
      </p:sp>
      <p:cxnSp>
        <p:nvCxnSpPr>
          <p:cNvPr id="3" name="Straight Connector 2">
            <a:extLst>
              <a:ext uri="{FF2B5EF4-FFF2-40B4-BE49-F238E27FC236}">
                <a16:creationId xmlns:a16="http://schemas.microsoft.com/office/drawing/2014/main" id="{059CE13B-9B67-FE45-9616-FFD5ACED276E}"/>
              </a:ext>
            </a:extLst>
          </p:cNvPr>
          <p:cNvCxnSpPr>
            <a:cxnSpLocks/>
          </p:cNvCxnSpPr>
          <p:nvPr/>
        </p:nvCxnSpPr>
        <p:spPr>
          <a:xfrm>
            <a:off x="0" y="9332252"/>
            <a:ext cx="7772400" cy="0"/>
          </a:xfrm>
          <a:prstGeom prst="line">
            <a:avLst/>
          </a:prstGeom>
          <a:ln w="38100">
            <a:solidFill>
              <a:srgbClr val="ADB8CA"/>
            </a:solidFill>
          </a:ln>
        </p:spPr>
        <p:style>
          <a:lnRef idx="1">
            <a:schemeClr val="accent1"/>
          </a:lnRef>
          <a:fillRef idx="0">
            <a:schemeClr val="accent1"/>
          </a:fillRef>
          <a:effectRef idx="0">
            <a:schemeClr val="accent1"/>
          </a:effectRef>
          <a:fontRef idx="minor">
            <a:schemeClr val="tx1"/>
          </a:fontRef>
        </p:style>
      </p:cxnSp>
      <p:sp>
        <p:nvSpPr>
          <p:cNvPr id="4" name="Text Box 42">
            <a:extLst>
              <a:ext uri="{FF2B5EF4-FFF2-40B4-BE49-F238E27FC236}">
                <a16:creationId xmlns:a16="http://schemas.microsoft.com/office/drawing/2014/main" id="{1021494D-935F-F745-BD33-0427190AAA99}"/>
              </a:ext>
            </a:extLst>
          </p:cNvPr>
          <p:cNvSpPr txBox="1"/>
          <p:nvPr/>
        </p:nvSpPr>
        <p:spPr>
          <a:xfrm>
            <a:off x="314325" y="5173392"/>
            <a:ext cx="1417955" cy="3746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800" b="1" dirty="0">
                <a:solidFill>
                  <a:srgbClr val="7F97B3"/>
                </a:solidFill>
                <a:effectLst/>
                <a:latin typeface="Calibri" panose="020F0502020204030204" pitchFamily="34" charset="0"/>
                <a:ea typeface="Calibri" panose="020F0502020204030204" pitchFamily="34" charset="0"/>
                <a:cs typeface="Times New Roman" panose="02020603050405020304" pitchFamily="18" charset="0"/>
              </a:rPr>
              <a:t>References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43">
            <a:extLst>
              <a:ext uri="{FF2B5EF4-FFF2-40B4-BE49-F238E27FC236}">
                <a16:creationId xmlns:a16="http://schemas.microsoft.com/office/drawing/2014/main" id="{CE573BE3-E3D1-F046-8CE2-3721EDAF0DAE}"/>
              </a:ext>
            </a:extLst>
          </p:cNvPr>
          <p:cNvSpPr txBox="1"/>
          <p:nvPr/>
        </p:nvSpPr>
        <p:spPr>
          <a:xfrm>
            <a:off x="295275" y="5470424"/>
            <a:ext cx="7152640" cy="20010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baseline="30000" dirty="0">
                <a:ea typeface="Calibri" panose="020F0502020204030204" pitchFamily="34" charset="0"/>
                <a:cs typeface="Adobe Devanagari" panose="02040503050201020203" pitchFamily="18" charset="0"/>
              </a:rPr>
              <a:t>1 </a:t>
            </a:r>
            <a:r>
              <a:rPr lang="en-US" sz="1000" dirty="0" err="1"/>
              <a:t>Horta</a:t>
            </a:r>
            <a:r>
              <a:rPr lang="en-US" sz="1000" dirty="0"/>
              <a:t> BL, </a:t>
            </a:r>
            <a:r>
              <a:rPr lang="en-US" sz="1000" dirty="0" err="1"/>
              <a:t>Bahl</a:t>
            </a:r>
            <a:r>
              <a:rPr lang="en-US" sz="1000" dirty="0"/>
              <a:t> R, </a:t>
            </a:r>
            <a:r>
              <a:rPr lang="en-US" sz="1000" dirty="0" err="1"/>
              <a:t>Martinés</a:t>
            </a:r>
            <a:r>
              <a:rPr lang="en-US" sz="1000" dirty="0"/>
              <a:t> JC, </a:t>
            </a:r>
            <a:r>
              <a:rPr lang="en-US" sz="1000" dirty="0" err="1"/>
              <a:t>Victora</a:t>
            </a:r>
            <a:r>
              <a:rPr lang="en-US" sz="1000" dirty="0"/>
              <a:t> CG, World Health Organization. Evidence on the long-term effects of breastfeeding: systematic review and meta-analyses.</a:t>
            </a:r>
          </a:p>
          <a:p>
            <a:r>
              <a:rPr lang="en-US" sz="1000" baseline="30000" dirty="0">
                <a:ea typeface="Calibri" panose="020F0502020204030204" pitchFamily="34" charset="0"/>
                <a:cs typeface="Adobe Devanagari" panose="02040503050201020203" pitchFamily="18" charset="0"/>
              </a:rPr>
              <a:t>2 </a:t>
            </a:r>
            <a:r>
              <a:rPr lang="en-US" sz="1000" dirty="0" err="1"/>
              <a:t>Arenz</a:t>
            </a:r>
            <a:r>
              <a:rPr lang="en-US" sz="1000" dirty="0"/>
              <a:t> S, </a:t>
            </a:r>
            <a:r>
              <a:rPr lang="en-US" sz="1000" dirty="0" err="1"/>
              <a:t>Rückerl</a:t>
            </a:r>
            <a:r>
              <a:rPr lang="en-US" sz="1000" dirty="0"/>
              <a:t> R, </a:t>
            </a:r>
            <a:r>
              <a:rPr lang="en-US" sz="1000" dirty="0" err="1"/>
              <a:t>Koletzko</a:t>
            </a:r>
            <a:r>
              <a:rPr lang="en-US" sz="1000" dirty="0"/>
              <a:t> B, von </a:t>
            </a:r>
            <a:r>
              <a:rPr lang="en-US" sz="1000" dirty="0" err="1"/>
              <a:t>Kries</a:t>
            </a:r>
            <a:r>
              <a:rPr lang="en-US" sz="1000" dirty="0"/>
              <a:t> R. Breast-feeding and childhood obesity—a systematic review. International journal of obesity. 2004 Oct;28(10):1247.</a:t>
            </a:r>
          </a:p>
          <a:p>
            <a:r>
              <a:rPr lang="en-US" sz="1000" baseline="30000" dirty="0">
                <a:ea typeface="Calibri" panose="020F0502020204030204" pitchFamily="34" charset="0"/>
                <a:cs typeface="Adobe Devanagari" panose="02040503050201020203" pitchFamily="18" charset="0"/>
              </a:rPr>
              <a:t>3 </a:t>
            </a:r>
            <a:r>
              <a:rPr lang="en-US" sz="1000" dirty="0" err="1"/>
              <a:t>Victora</a:t>
            </a:r>
            <a:r>
              <a:rPr lang="en-US" sz="1000" dirty="0"/>
              <a:t> CG, </a:t>
            </a:r>
            <a:r>
              <a:rPr lang="en-US" sz="1000" dirty="0" err="1"/>
              <a:t>Bahl</a:t>
            </a:r>
            <a:r>
              <a:rPr lang="en-US" sz="1000" dirty="0"/>
              <a:t> R, Barros AJ, </a:t>
            </a:r>
            <a:r>
              <a:rPr lang="en-US" sz="1000" dirty="0" err="1"/>
              <a:t>França</a:t>
            </a:r>
            <a:r>
              <a:rPr lang="en-US" sz="1000" dirty="0"/>
              <a:t> GV, Horton S, </a:t>
            </a:r>
            <a:r>
              <a:rPr lang="en-US" sz="1000" dirty="0" err="1"/>
              <a:t>Krasevec</a:t>
            </a:r>
            <a:r>
              <a:rPr lang="en-US" sz="1000" dirty="0"/>
              <a:t> J, </a:t>
            </a:r>
            <a:r>
              <a:rPr lang="en-US" sz="1000" dirty="0" err="1"/>
              <a:t>Murch</a:t>
            </a:r>
            <a:r>
              <a:rPr lang="en-US" sz="1000" dirty="0"/>
              <a:t> S, </a:t>
            </a:r>
            <a:r>
              <a:rPr lang="en-US" sz="1000" dirty="0" err="1"/>
              <a:t>Sankar</a:t>
            </a:r>
            <a:r>
              <a:rPr lang="en-US" sz="1000" dirty="0"/>
              <a:t> MJ, Walker N, Rollins NC. Breastfeeding in the 21st century: epidemiology, mechanisms, and lifelong effect. The Lancet. 2016 Feb 5;387(10017):475-90.</a:t>
            </a:r>
          </a:p>
          <a:p>
            <a:r>
              <a:rPr lang="en-US" sz="1000" baseline="30000" dirty="0">
                <a:ea typeface="Calibri" panose="020F0502020204030204" pitchFamily="34" charset="0"/>
                <a:cs typeface="Adobe Devanagari" panose="02040503050201020203" pitchFamily="18" charset="0"/>
              </a:rPr>
              <a:t>4 </a:t>
            </a:r>
            <a:r>
              <a:rPr lang="en-US" sz="1000" dirty="0"/>
              <a:t>World Health Organization. Global strategy for infant and young child feeding. 2003.</a:t>
            </a:r>
            <a:endParaRPr lang="en-US" sz="1000" dirty="0">
              <a:cs typeface="Adobe Devanagari" panose="02040503050201020203" pitchFamily="18" charset="0"/>
            </a:endParaRPr>
          </a:p>
          <a:p>
            <a:r>
              <a:rPr lang="en-US" sz="1000" baseline="30000" dirty="0">
                <a:ea typeface="Calibri" panose="020F0502020204030204" pitchFamily="34" charset="0"/>
                <a:cs typeface="Adobe Devanagari" panose="02040503050201020203" pitchFamily="18" charset="0"/>
              </a:rPr>
              <a:t>5 </a:t>
            </a:r>
            <a:r>
              <a:rPr lang="en-US" sz="1000" dirty="0">
                <a:ea typeface="Calibri" panose="020F0502020204030204" pitchFamily="34" charset="0"/>
                <a:cs typeface="Adobe Devanagari" panose="02040503050201020203" pitchFamily="18" charset="0"/>
              </a:rPr>
              <a:t>Samoa Bureau of Statistics. Samoa Demographic Health Survey. 2014.</a:t>
            </a:r>
          </a:p>
          <a:p>
            <a:r>
              <a:rPr lang="en-US" sz="1000" baseline="30000" dirty="0">
                <a:ea typeface="Calibri" panose="020F0502020204030204" pitchFamily="34" charset="0"/>
                <a:cs typeface="Adobe Devanagari" panose="02040503050201020203" pitchFamily="18" charset="0"/>
              </a:rPr>
              <a:t>6</a:t>
            </a:r>
            <a:r>
              <a:rPr lang="en-US" sz="1000" dirty="0"/>
              <a:t>Sikorski J, Renfrew MJ, </a:t>
            </a:r>
            <a:r>
              <a:rPr lang="en-US" sz="1000" dirty="0" err="1"/>
              <a:t>Pindoria</a:t>
            </a:r>
            <a:r>
              <a:rPr lang="en-US" sz="1000" dirty="0"/>
              <a:t> S, Wade A. Support for breastfeeding mothers: a systematic review. </a:t>
            </a:r>
            <a:r>
              <a:rPr lang="en-US" sz="1000" dirty="0" err="1"/>
              <a:t>Paediatric</a:t>
            </a:r>
            <a:r>
              <a:rPr lang="en-US" sz="1000" dirty="0"/>
              <a:t> and perinatal epidemiology. 2003 Oct;17(4):407-17.</a:t>
            </a:r>
          </a:p>
          <a:p>
            <a:r>
              <a:rPr lang="en-US" sz="1000" baseline="30000" dirty="0">
                <a:latin typeface="Calibri" panose="020F0502020204030204" pitchFamily="34" charset="0"/>
                <a:ea typeface="Calibri" panose="020F0502020204030204" pitchFamily="34" charset="0"/>
                <a:cs typeface="Arial" panose="020B0604020202020204" pitchFamily="34" charset="0"/>
              </a:rPr>
              <a:t>7</a:t>
            </a:r>
            <a:r>
              <a:rPr lang="en-US" sz="1000" dirty="0"/>
              <a:t>Rollins NC, Bhandari N, </a:t>
            </a:r>
            <a:r>
              <a:rPr lang="en-US" sz="1000" dirty="0" err="1"/>
              <a:t>Hajeebhoy</a:t>
            </a:r>
            <a:r>
              <a:rPr lang="en-US" sz="1000" dirty="0"/>
              <a:t> N, Horton S, </a:t>
            </a:r>
            <a:r>
              <a:rPr lang="en-US" sz="1000" dirty="0" err="1"/>
              <a:t>Lutter</a:t>
            </a:r>
            <a:r>
              <a:rPr lang="en-US" sz="1000" dirty="0"/>
              <a:t> CK, </a:t>
            </a:r>
            <a:r>
              <a:rPr lang="en-US" sz="1000" dirty="0" err="1"/>
              <a:t>Martines</a:t>
            </a:r>
            <a:r>
              <a:rPr lang="en-US" sz="1000" dirty="0"/>
              <a:t> JC, </a:t>
            </a:r>
            <a:r>
              <a:rPr lang="en-US" sz="1000" dirty="0" err="1"/>
              <a:t>Piwoz</a:t>
            </a:r>
            <a:r>
              <a:rPr lang="en-US" sz="1000" dirty="0"/>
              <a:t> EG, Richter LM, </a:t>
            </a:r>
            <a:r>
              <a:rPr lang="en-US" sz="1000" dirty="0" err="1"/>
              <a:t>Victora</a:t>
            </a:r>
            <a:r>
              <a:rPr lang="en-US" sz="1000" dirty="0"/>
              <a:t> CG. Why invest, and what it will take to improve breastfeeding practices?. The Lancet. 2016 Jan 30;387(10017):491-504.</a:t>
            </a:r>
          </a:p>
          <a:p>
            <a:r>
              <a:rPr lang="en-US" sz="1000" baseline="30000" dirty="0">
                <a:ea typeface="Calibri" panose="020F0502020204030204" pitchFamily="34" charset="0"/>
                <a:cs typeface="Adobe Devanagari" panose="02040503050201020203" pitchFamily="18" charset="0"/>
              </a:rPr>
              <a:t>8 </a:t>
            </a:r>
            <a:r>
              <a:rPr lang="en-US" sz="1000" dirty="0"/>
              <a:t>Haddad LJ, Hawkes C, </a:t>
            </a:r>
            <a:r>
              <a:rPr lang="en-US" sz="1000" dirty="0" err="1"/>
              <a:t>Achadi</a:t>
            </a:r>
            <a:r>
              <a:rPr lang="en-US" sz="1000" dirty="0"/>
              <a:t> E, Ahuja A, Ag </a:t>
            </a:r>
            <a:r>
              <a:rPr lang="en-US" sz="1000" dirty="0" err="1"/>
              <a:t>Bendech</a:t>
            </a:r>
            <a:r>
              <a:rPr lang="en-US" sz="1000" dirty="0"/>
              <a:t> M, Bhatia K, </a:t>
            </a:r>
            <a:r>
              <a:rPr lang="en-US" sz="1000" dirty="0" err="1"/>
              <a:t>Bhutta</a:t>
            </a:r>
            <a:r>
              <a:rPr lang="en-US" sz="1000" dirty="0"/>
              <a:t> Z, </a:t>
            </a:r>
            <a:r>
              <a:rPr lang="en-US" sz="1000" dirty="0" err="1"/>
              <a:t>Blossner</a:t>
            </a:r>
            <a:r>
              <a:rPr lang="en-US" sz="1000" dirty="0"/>
              <a:t> M, </a:t>
            </a:r>
            <a:r>
              <a:rPr lang="en-US" sz="1000" dirty="0" err="1"/>
              <a:t>Borghi</a:t>
            </a:r>
            <a:r>
              <a:rPr lang="en-US" sz="1000" dirty="0"/>
              <a:t> E, </a:t>
            </a:r>
            <a:r>
              <a:rPr lang="en-US" sz="1000" dirty="0" err="1"/>
              <a:t>Eriksen</a:t>
            </a:r>
            <a:r>
              <a:rPr lang="en-US" sz="1000" dirty="0"/>
              <a:t> K, </a:t>
            </a:r>
            <a:r>
              <a:rPr lang="en-US" sz="1000" dirty="0" err="1"/>
              <a:t>Fanzo</a:t>
            </a:r>
            <a:r>
              <a:rPr lang="en-US" sz="1000" dirty="0"/>
              <a:t> J. Global Nutrition Report 2015: Actions and accountability to advance nutrition and sustainable development. Intl Food Policy Res </a:t>
            </a:r>
            <a:r>
              <a:rPr lang="en-US" sz="1000" dirty="0" err="1"/>
              <a:t>Inst</a:t>
            </a:r>
            <a:r>
              <a:rPr lang="en-US" sz="1000" dirty="0"/>
              <a:t>; 2015 Sep 15.</a:t>
            </a:r>
          </a:p>
          <a:p>
            <a:r>
              <a:rPr lang="en-US" sz="1000" baseline="30000" dirty="0">
                <a:ea typeface="Calibri" panose="020F0502020204030204" pitchFamily="34" charset="0"/>
                <a:cs typeface="Adobe Devanagari" panose="02040503050201020203" pitchFamily="18" charset="0"/>
              </a:rPr>
              <a:t>9 </a:t>
            </a:r>
            <a:r>
              <a:rPr lang="en-US" sz="1000" dirty="0">
                <a:cs typeface="Adobe Devanagari" panose="02040503050201020203" pitchFamily="18" charset="0"/>
              </a:rPr>
              <a:t>Pérez-Escamilla R, </a:t>
            </a:r>
            <a:r>
              <a:rPr lang="en-US" sz="1000" dirty="0" err="1">
                <a:cs typeface="Adobe Devanagari" panose="02040503050201020203" pitchFamily="18" charset="0"/>
              </a:rPr>
              <a:t>Hromi</a:t>
            </a:r>
            <a:r>
              <a:rPr lang="en-US" sz="1000" dirty="0">
                <a:cs typeface="Adobe Devanagari" panose="02040503050201020203" pitchFamily="18" charset="0"/>
              </a:rPr>
              <a:t>-Fiedler AJ, </a:t>
            </a:r>
            <a:r>
              <a:rPr lang="en-US" sz="1000" dirty="0" err="1">
                <a:cs typeface="Adobe Devanagari" panose="02040503050201020203" pitchFamily="18" charset="0"/>
              </a:rPr>
              <a:t>Gubert</a:t>
            </a:r>
            <a:r>
              <a:rPr lang="en-US" sz="1000" dirty="0">
                <a:cs typeface="Adobe Devanagari" panose="02040503050201020203" pitchFamily="18" charset="0"/>
              </a:rPr>
              <a:t> MB, </a:t>
            </a:r>
            <a:r>
              <a:rPr lang="en-US" sz="1000" dirty="0" err="1">
                <a:cs typeface="Adobe Devanagari" panose="02040503050201020203" pitchFamily="18" charset="0"/>
              </a:rPr>
              <a:t>Doucet</a:t>
            </a:r>
            <a:r>
              <a:rPr lang="en-US" sz="1000" dirty="0">
                <a:cs typeface="Adobe Devanagari" panose="02040503050201020203" pitchFamily="18" charset="0"/>
              </a:rPr>
              <a:t> K, Meyers S, Dos Santos </a:t>
            </a:r>
            <a:r>
              <a:rPr lang="en-US" sz="1000" dirty="0" err="1">
                <a:cs typeface="Adobe Devanagari" panose="02040503050201020203" pitchFamily="18" charset="0"/>
              </a:rPr>
              <a:t>Buccini</a:t>
            </a:r>
            <a:r>
              <a:rPr lang="en-US" sz="1000" dirty="0">
                <a:cs typeface="Adobe Devanagari" panose="02040503050201020203" pitchFamily="18" charset="0"/>
              </a:rPr>
              <a:t> G. Becoming Breastfeeding Friendly Index: Development and application for scaling-up breastfeeding </a:t>
            </a:r>
            <a:r>
              <a:rPr lang="en-US" sz="1000" dirty="0" err="1">
                <a:cs typeface="Adobe Devanagari" panose="02040503050201020203" pitchFamily="18" charset="0"/>
              </a:rPr>
              <a:t>programmes</a:t>
            </a:r>
            <a:r>
              <a:rPr lang="en-US" sz="1000" dirty="0">
                <a:cs typeface="Adobe Devanagari" panose="02040503050201020203" pitchFamily="18" charset="0"/>
              </a:rPr>
              <a:t> globally. </a:t>
            </a:r>
            <a:r>
              <a:rPr lang="en-US" sz="1000" dirty="0" err="1">
                <a:cs typeface="Adobe Devanagari" panose="02040503050201020203" pitchFamily="18" charset="0"/>
              </a:rPr>
              <a:t>Matern</a:t>
            </a:r>
            <a:r>
              <a:rPr lang="en-US" sz="1000" dirty="0">
                <a:cs typeface="Adobe Devanagari" panose="02040503050201020203" pitchFamily="18" charset="0"/>
              </a:rPr>
              <a:t> Child </a:t>
            </a:r>
            <a:r>
              <a:rPr lang="en-US" sz="1000" dirty="0" err="1">
                <a:cs typeface="Adobe Devanagari" panose="02040503050201020203" pitchFamily="18" charset="0"/>
              </a:rPr>
              <a:t>Nutr</a:t>
            </a:r>
            <a:r>
              <a:rPr lang="en-US" sz="1000" dirty="0">
                <a:cs typeface="Adobe Devanagari" panose="02040503050201020203" pitchFamily="18" charset="0"/>
              </a:rPr>
              <a:t>. 2018 Jul;14(3):e12596.</a:t>
            </a:r>
          </a:p>
          <a:p>
            <a:endParaRPr lang="en-US" sz="1000" dirty="0"/>
          </a:p>
          <a:p>
            <a:endParaRPr lang="en-US" sz="1000" dirty="0">
              <a:ea typeface="Calibri" panose="020F0502020204030204" pitchFamily="34" charset="0"/>
              <a:cs typeface="Adobe Devanagari" panose="02040503050201020203" pitchFamily="18" charset="0"/>
            </a:endParaRPr>
          </a:p>
          <a:p>
            <a:r>
              <a:rPr lang="en-US" sz="1000" dirty="0">
                <a:ea typeface="Calibri" panose="020F0502020204030204" pitchFamily="34" charset="0"/>
                <a:cs typeface="Adobe Devanagari" panose="02040503050201020203" pitchFamily="18" charset="0"/>
              </a:rPr>
              <a:t>… </a:t>
            </a:r>
          </a:p>
        </p:txBody>
      </p:sp>
      <p:sp>
        <p:nvSpPr>
          <p:cNvPr id="6" name="Text Box 44">
            <a:extLst>
              <a:ext uri="{FF2B5EF4-FFF2-40B4-BE49-F238E27FC236}">
                <a16:creationId xmlns:a16="http://schemas.microsoft.com/office/drawing/2014/main" id="{D614865C-0C9B-154D-96C7-BCCC9FB4C672}"/>
              </a:ext>
            </a:extLst>
          </p:cNvPr>
          <p:cNvSpPr txBox="1"/>
          <p:nvPr/>
        </p:nvSpPr>
        <p:spPr>
          <a:xfrm>
            <a:off x="314325" y="7956508"/>
            <a:ext cx="2312035" cy="18292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0"/>
              </a:spcAft>
            </a:pPr>
            <a:r>
              <a:rPr lang="en-US" sz="1800" b="1" dirty="0">
                <a:solidFill>
                  <a:srgbClr val="7F97B3"/>
                </a:solidFill>
                <a:effectLst/>
                <a:latin typeface="Calibri" panose="020F0502020204030204" pitchFamily="34" charset="0"/>
                <a:ea typeface="Calibri" panose="020F0502020204030204" pitchFamily="34" charset="0"/>
                <a:cs typeface="Times New Roman" panose="02020603050405020304" pitchFamily="18" charset="0"/>
              </a:rPr>
              <a:t>Acknowledgements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45">
            <a:extLst>
              <a:ext uri="{FF2B5EF4-FFF2-40B4-BE49-F238E27FC236}">
                <a16:creationId xmlns:a16="http://schemas.microsoft.com/office/drawing/2014/main" id="{EA74A8A2-4CF2-BB42-A245-130028E08720}"/>
              </a:ext>
            </a:extLst>
          </p:cNvPr>
          <p:cNvSpPr txBox="1"/>
          <p:nvPr/>
        </p:nvSpPr>
        <p:spPr>
          <a:xfrm>
            <a:off x="4398072" y="7978529"/>
            <a:ext cx="1417955" cy="3746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800" b="1" dirty="0">
                <a:solidFill>
                  <a:srgbClr val="7F97B3"/>
                </a:solidFill>
                <a:effectLst/>
                <a:latin typeface="Calibri" panose="020F0502020204030204" pitchFamily="34" charset="0"/>
                <a:ea typeface="Calibri" panose="020F0502020204030204" pitchFamily="34" charset="0"/>
                <a:cs typeface="Times New Roman" panose="02020603050405020304" pitchFamily="18" charset="0"/>
              </a:rPr>
              <a:t>Contact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51">
            <a:extLst>
              <a:ext uri="{FF2B5EF4-FFF2-40B4-BE49-F238E27FC236}">
                <a16:creationId xmlns:a16="http://schemas.microsoft.com/office/drawing/2014/main" id="{64BB27A5-128B-1D4D-A66D-7481F5FCCCBA}"/>
              </a:ext>
            </a:extLst>
          </p:cNvPr>
          <p:cNvSpPr txBox="1"/>
          <p:nvPr/>
        </p:nvSpPr>
        <p:spPr>
          <a:xfrm>
            <a:off x="4398072" y="8228646"/>
            <a:ext cx="2630895" cy="917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Christina </a:t>
            </a:r>
            <a:r>
              <a:rPr lang="en-US" sz="1100" dirty="0" err="1">
                <a:effectLst/>
                <a:latin typeface="Calibri" panose="020F0502020204030204" pitchFamily="34" charset="0"/>
                <a:ea typeface="Calibri" panose="020F0502020204030204" pitchFamily="34" charset="0"/>
                <a:cs typeface="Arial" panose="020B0604020202020204" pitchFamily="34" charset="0"/>
              </a:rPr>
              <a:t>Soti-Ulberg</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n-US" sz="1100" dirty="0">
                <a:latin typeface="Calibri" panose="020F0502020204030204" pitchFamily="34" charset="0"/>
                <a:ea typeface="Calibri" panose="020F0502020204030204" pitchFamily="34" charset="0"/>
                <a:cs typeface="Arial" panose="020B0604020202020204" pitchFamily="34" charset="0"/>
              </a:rPr>
              <a:t>Principal Nutritionist</a:t>
            </a:r>
          </a:p>
          <a:p>
            <a:pPr marL="0" marR="0" algn="just">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Health Protection Enforcement Division</a:t>
            </a:r>
          </a:p>
          <a:p>
            <a:pPr algn="just"/>
            <a:r>
              <a:rPr lang="en-US" sz="1100" dirty="0">
                <a:latin typeface="Calibri" panose="020F0502020204030204" pitchFamily="34" charset="0"/>
                <a:ea typeface="Calibri" panose="020F0502020204030204" pitchFamily="34" charset="0"/>
                <a:cs typeface="Arial" panose="020B0604020202020204" pitchFamily="34" charset="0"/>
              </a:rPr>
              <a:t>Email: ChristinaU@health.gov.ws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Phone: </a:t>
            </a:r>
            <a:r>
              <a:rPr lang="en-US" sz="1100" dirty="0">
                <a:latin typeface="Calibri" panose="020F0502020204030204" pitchFamily="34" charset="0"/>
                <a:ea typeface="Calibri" panose="020F0502020204030204" pitchFamily="34" charset="0"/>
                <a:cs typeface="Arial" panose="020B0604020202020204" pitchFamily="34" charset="0"/>
              </a:rPr>
              <a:t>68137/68138</a:t>
            </a:r>
          </a:p>
          <a:p>
            <a:pPr marL="0" marR="0" algn="just">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 Box 75">
            <a:extLst>
              <a:ext uri="{FF2B5EF4-FFF2-40B4-BE49-F238E27FC236}">
                <a16:creationId xmlns:a16="http://schemas.microsoft.com/office/drawing/2014/main" id="{15B52492-8646-EE4C-8BF4-16B2EE27914C}"/>
              </a:ext>
            </a:extLst>
          </p:cNvPr>
          <p:cNvSpPr txBox="1"/>
          <p:nvPr/>
        </p:nvSpPr>
        <p:spPr>
          <a:xfrm>
            <a:off x="314324" y="8228646"/>
            <a:ext cx="3962331" cy="38879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1100" dirty="0">
                <a:latin typeface="Calibri" panose="020F0502020204030204" pitchFamily="34" charset="0"/>
                <a:ea typeface="Calibri" panose="020F0502020204030204" pitchFamily="34" charset="0"/>
                <a:cs typeface="Times New Roman" panose="02020603050405020304" pitchFamily="18" charset="0"/>
              </a:rPr>
              <a:t>Many thanks to the BBF committee with membership from the National Health Services, Ministry of Education Sports and Culture, Public Service Commission, Samoa Red Cross, Samoa Family Health Association, National University of Samoa, Ministry of Commerce Industry and </a:t>
            </a:r>
            <a:r>
              <a:rPr lang="en-US" sz="1100" dirty="0" err="1">
                <a:latin typeface="Calibri" panose="020F0502020204030204" pitchFamily="34" charset="0"/>
                <a:ea typeface="Calibri" panose="020F0502020204030204" pitchFamily="34" charset="0"/>
                <a:cs typeface="Times New Roman" panose="02020603050405020304" pitchFamily="18" charset="0"/>
              </a:rPr>
              <a:t>Labour</a:t>
            </a:r>
            <a:r>
              <a:rPr lang="en-US" sz="1100" dirty="0">
                <a:latin typeface="Calibri" panose="020F0502020204030204" pitchFamily="34" charset="0"/>
                <a:ea typeface="Calibri" panose="020F0502020204030204" pitchFamily="34" charset="0"/>
                <a:cs typeface="Times New Roman" panose="02020603050405020304" pitchFamily="18" charset="0"/>
              </a:rPr>
              <a:t>, Ministry of Women, Community and Social Development and Ministry of Health.</a:t>
            </a:r>
          </a:p>
        </p:txBody>
      </p:sp>
      <p:sp>
        <p:nvSpPr>
          <p:cNvPr id="10" name="Rectangle 7">
            <a:extLst>
              <a:ext uri="{FF2B5EF4-FFF2-40B4-BE49-F238E27FC236}">
                <a16:creationId xmlns:a16="http://schemas.microsoft.com/office/drawing/2014/main" id="{5EE8FFB8-AFA3-334E-905E-BE4C5AA07953}"/>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4">
            <a:extLst>
              <a:ext uri="{FF2B5EF4-FFF2-40B4-BE49-F238E27FC236}">
                <a16:creationId xmlns:a16="http://schemas.microsoft.com/office/drawing/2014/main" id="{D26AD82E-465F-944C-BD0D-6692C833FB54}"/>
              </a:ext>
            </a:extLst>
          </p:cNvPr>
          <p:cNvSpPr>
            <a:spLocks noChangeArrowheads="1"/>
          </p:cNvSpPr>
          <p:nvPr/>
        </p:nvSpPr>
        <p:spPr bwMode="auto">
          <a:xfrm>
            <a:off x="276859" y="619297"/>
            <a:ext cx="7314111"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lvl="0" indent="-171450">
              <a:buFont typeface="Arial" panose="020B0604020202020204" pitchFamily="34" charset="0"/>
              <a:buChar char="•"/>
            </a:pPr>
            <a:r>
              <a:rPr lang="en-US" sz="1100" dirty="0"/>
              <a:t>Integrate Breastfeeding into other Health Events during the year, strategies, and policies</a:t>
            </a:r>
          </a:p>
          <a:p>
            <a:pPr marL="171450" lvl="0" indent="-171450">
              <a:buFont typeface="Arial" panose="020B0604020202020204" pitchFamily="34" charset="0"/>
              <a:buChar char="•"/>
            </a:pPr>
            <a:r>
              <a:rPr lang="en-US" sz="1100" dirty="0"/>
              <a:t>Seek a champion on Breastfeeding to become a role model to advocate for Breastfeeding.</a:t>
            </a:r>
          </a:p>
          <a:p>
            <a:pPr marL="171450" lvl="0" indent="-171450">
              <a:buFont typeface="Arial" panose="020B0604020202020204" pitchFamily="34" charset="0"/>
              <a:buChar char="•"/>
            </a:pPr>
            <a:r>
              <a:rPr lang="en-US" sz="1100" dirty="0"/>
              <a:t>Develop an evidence-based National Breastfeeding Advocacy Strategy</a:t>
            </a:r>
          </a:p>
          <a:p>
            <a:pPr marL="171450" lvl="0" indent="-171450">
              <a:buFont typeface="Arial" panose="020B0604020202020204" pitchFamily="34" charset="0"/>
              <a:buChar char="•"/>
            </a:pPr>
            <a:r>
              <a:rPr lang="en-US" sz="1100" dirty="0"/>
              <a:t>Strengthen commitment to breastfeeding action at the political level </a:t>
            </a:r>
          </a:p>
          <a:p>
            <a:pPr marL="171450" lvl="0" indent="-171450">
              <a:buFont typeface="Arial" panose="020B0604020202020204" pitchFamily="34" charset="0"/>
              <a:buChar char="•"/>
            </a:pPr>
            <a:r>
              <a:rPr lang="en-US" sz="1100" dirty="0"/>
              <a:t>Improve Government’s efforts towards promoting an enabling environment for breastfeeding at a National level</a:t>
            </a:r>
          </a:p>
          <a:p>
            <a:pPr marL="171450" lvl="0" indent="-171450">
              <a:buFont typeface="Arial" panose="020B0604020202020204" pitchFamily="34" charset="0"/>
              <a:buChar char="•"/>
            </a:pPr>
            <a:r>
              <a:rPr lang="en-US" sz="1100" dirty="0"/>
              <a:t>Government to be more proactive in creating awareness of legislations and policies affecting female employees </a:t>
            </a:r>
          </a:p>
          <a:p>
            <a:pPr marL="171450" lvl="0" indent="-171450">
              <a:buFont typeface="Arial" panose="020B0604020202020204" pitchFamily="34" charset="0"/>
              <a:buChar char="•"/>
            </a:pPr>
            <a:r>
              <a:rPr lang="en-US" sz="1100" dirty="0"/>
              <a:t>Ratify Maternity Protection Convention 2000</a:t>
            </a:r>
          </a:p>
          <a:p>
            <a:pPr marL="171450" lvl="0" indent="-171450">
              <a:buFont typeface="Arial" panose="020B0604020202020204" pitchFamily="34" charset="0"/>
              <a:buChar char="•"/>
            </a:pPr>
            <a:r>
              <a:rPr lang="en-US" sz="1100" dirty="0"/>
              <a:t>Legislation for Supporting  Worksite for Breastfeeding Women</a:t>
            </a:r>
          </a:p>
          <a:p>
            <a:pPr marL="171450" lvl="0" indent="-171450">
              <a:buFont typeface="Arial" panose="020B0604020202020204" pitchFamily="34" charset="0"/>
              <a:buChar char="•"/>
            </a:pPr>
            <a:r>
              <a:rPr lang="en-US" sz="1100" dirty="0"/>
              <a:t>To have a National Breastfeeding Policy</a:t>
            </a:r>
          </a:p>
          <a:p>
            <a:pPr marL="171450" lvl="0" indent="-171450">
              <a:buFont typeface="Arial" panose="020B0604020202020204" pitchFamily="34" charset="0"/>
              <a:buChar char="•"/>
            </a:pPr>
            <a:r>
              <a:rPr lang="en-US" sz="1100" dirty="0"/>
              <a:t>Formal mechanism for maternity entitlement for all working women</a:t>
            </a:r>
          </a:p>
          <a:p>
            <a:pPr marL="171450" lvl="0" indent="-171450">
              <a:buFont typeface="Arial" panose="020B0604020202020204" pitchFamily="34" charset="0"/>
              <a:buChar char="•"/>
            </a:pPr>
            <a:r>
              <a:rPr lang="en-US" sz="1100" dirty="0"/>
              <a:t>Endorse Infant and Young Child Feeding Regulations.</a:t>
            </a:r>
          </a:p>
          <a:p>
            <a:pPr marL="171450" lvl="0" indent="-171450">
              <a:buFont typeface="Arial" panose="020B0604020202020204" pitchFamily="34" charset="0"/>
              <a:buChar char="•"/>
            </a:pPr>
            <a:r>
              <a:rPr lang="en-US" sz="1100" dirty="0"/>
              <a:t>Review outdated National Infant and Young Child feeding Strategy and incorporate Promotion Strategy for Breastfeeding</a:t>
            </a:r>
          </a:p>
          <a:p>
            <a:pPr marL="171450" lvl="0" indent="-171450">
              <a:buFont typeface="Arial" panose="020B0604020202020204" pitchFamily="34" charset="0"/>
              <a:buChar char="•"/>
            </a:pPr>
            <a:r>
              <a:rPr lang="en-US" sz="1100" dirty="0"/>
              <a:t>Publish Breastfeeding Practices Data online via MOH website</a:t>
            </a:r>
          </a:p>
          <a:p>
            <a:pPr marL="171450" lvl="0" indent="-171450">
              <a:buFont typeface="Arial" panose="020B0604020202020204" pitchFamily="34" charset="0"/>
              <a:buChar char="•"/>
            </a:pPr>
            <a:r>
              <a:rPr lang="en-US" sz="1100" dirty="0"/>
              <a:t>Need to establish an annual population-based surveillance or monitoring system to track the breastfeeding, lactation counseling  and support</a:t>
            </a:r>
          </a:p>
          <a:p>
            <a:pPr marL="171450" lvl="0" indent="-171450">
              <a:buFont typeface="Arial" panose="020B0604020202020204" pitchFamily="34" charset="0"/>
              <a:buChar char="•"/>
            </a:pPr>
            <a:r>
              <a:rPr lang="en-US" sz="1100" dirty="0"/>
              <a:t>Strengthen implementation of routine data collection of breastfeeding during clinical visits (CHNIS)</a:t>
            </a:r>
          </a:p>
          <a:p>
            <a:pPr marL="171450" lvl="0" indent="-171450">
              <a:buFont typeface="Arial" panose="020B0604020202020204" pitchFamily="34" charset="0"/>
              <a:buChar char="•"/>
            </a:pPr>
            <a:r>
              <a:rPr lang="en-US" sz="1100" dirty="0"/>
              <a:t>To create a national budget line for Breastfeeding Promotion Activities.</a:t>
            </a:r>
          </a:p>
          <a:p>
            <a:pPr marL="171450" lvl="0" indent="-171450">
              <a:buFont typeface="Arial" panose="020B0604020202020204" pitchFamily="34" charset="0"/>
              <a:buChar char="•"/>
            </a:pPr>
            <a:r>
              <a:rPr lang="en-US" sz="1100" dirty="0"/>
              <a:t>National IYCF has a set plan annual for biennium for activities to be in place. </a:t>
            </a:r>
          </a:p>
          <a:p>
            <a:pPr marL="171450" lvl="0" indent="-171450">
              <a:buFont typeface="Arial" panose="020B0604020202020204" pitchFamily="34" charset="0"/>
              <a:buChar char="•"/>
            </a:pPr>
            <a:r>
              <a:rPr lang="en-US" sz="1100" dirty="0"/>
              <a:t>To have a national Coordinator position for Breastfeeding for Lactation Counselor/ Master Trainer and BFHI/Ten Steps</a:t>
            </a:r>
          </a:p>
          <a:p>
            <a:pPr marL="171450" lvl="0" indent="-171450">
              <a:buFont typeface="Arial" panose="020B0604020202020204" pitchFamily="34" charset="0"/>
              <a:buChar char="•"/>
            </a:pPr>
            <a:r>
              <a:rPr lang="en-US" sz="1100" dirty="0"/>
              <a:t>Certification BF counseling training program by Samoa Qualification Attorney (SQA)—MOH and SQA need to certify the Breastfeeding counseling program</a:t>
            </a:r>
          </a:p>
          <a:p>
            <a:pPr marL="171450" lvl="0" indent="-171450">
              <a:buFont typeface="Arial" panose="020B0604020202020204" pitchFamily="34" charset="0"/>
              <a:buChar char="•"/>
            </a:pPr>
            <a:r>
              <a:rPr lang="en-US" sz="1100" dirty="0"/>
              <a:t>Curriculum should include breastfeeding and be uniform for all pre-service education, nursing, and medicine</a:t>
            </a:r>
          </a:p>
          <a:p>
            <a:pPr marL="171450" lvl="0" indent="-171450">
              <a:buFont typeface="Arial" panose="020B0604020202020204" pitchFamily="34" charset="0"/>
              <a:buChar char="•"/>
            </a:pPr>
            <a:r>
              <a:rPr lang="en-US" sz="1100" dirty="0"/>
              <a:t>To have an annual breastfeeding training and regular in-service training for new staff in the maternity services</a:t>
            </a:r>
          </a:p>
          <a:p>
            <a:pPr marL="171450" lvl="0" indent="-171450">
              <a:buFont typeface="Arial" panose="020B0604020202020204" pitchFamily="34" charset="0"/>
              <a:buChar char="•"/>
            </a:pPr>
            <a:r>
              <a:rPr lang="en-US" sz="1100" dirty="0"/>
              <a:t>Conduct Annual National Symposium for Breast feeding</a:t>
            </a:r>
          </a:p>
          <a:p>
            <a:pPr marL="171450" lvl="0" indent="-171450">
              <a:buFont typeface="Arial" panose="020B0604020202020204" pitchFamily="34" charset="0"/>
              <a:buChar char="•"/>
            </a:pPr>
            <a:r>
              <a:rPr lang="en-US" sz="1100" dirty="0"/>
              <a:t>Create Support network and service for breastfeeding free SMS helpline. </a:t>
            </a:r>
            <a:r>
              <a:rPr lang="en-AU" sz="1100" dirty="0"/>
              <a:t> </a:t>
            </a:r>
            <a:endParaRPr lang="en-US" sz="1100" dirty="0"/>
          </a:p>
        </p:txBody>
      </p:sp>
      <p:sp>
        <p:nvSpPr>
          <p:cNvPr id="14" name="Text Box 36">
            <a:extLst>
              <a:ext uri="{FF2B5EF4-FFF2-40B4-BE49-F238E27FC236}">
                <a16:creationId xmlns:a16="http://schemas.microsoft.com/office/drawing/2014/main" id="{08A237E0-4555-4640-AE41-E7682B877B39}"/>
              </a:ext>
            </a:extLst>
          </p:cNvPr>
          <p:cNvSpPr txBox="1"/>
          <p:nvPr/>
        </p:nvSpPr>
        <p:spPr>
          <a:xfrm>
            <a:off x="295275" y="343353"/>
            <a:ext cx="6976110" cy="43990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dirty="0">
                <a:solidFill>
                  <a:srgbClr val="7F97B3"/>
                </a:solidFill>
                <a:effectLst/>
                <a:latin typeface="Calibri" panose="020F0502020204030204" pitchFamily="34" charset="0"/>
                <a:ea typeface="Calibri" panose="020F0502020204030204" pitchFamily="34" charset="0"/>
                <a:cs typeface="Times New Roman" panose="02020603050405020304" pitchFamily="18" charset="0"/>
              </a:rPr>
              <a:t>Annex: Full List of Recommendations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7DA0B171-E089-EB4E-B841-93BC79952BA8}"/>
              </a:ext>
            </a:extLst>
          </p:cNvPr>
          <p:cNvCxnSpPr/>
          <p:nvPr/>
        </p:nvCxnSpPr>
        <p:spPr>
          <a:xfrm>
            <a:off x="304800" y="5158878"/>
            <a:ext cx="7023735" cy="0"/>
          </a:xfrm>
          <a:prstGeom prst="line">
            <a:avLst/>
          </a:prstGeom>
          <a:ln w="25400">
            <a:solidFill>
              <a:srgbClr val="41526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DA0B171-E089-EB4E-B841-93BC79952BA8}"/>
              </a:ext>
            </a:extLst>
          </p:cNvPr>
          <p:cNvCxnSpPr/>
          <p:nvPr/>
        </p:nvCxnSpPr>
        <p:spPr>
          <a:xfrm>
            <a:off x="295275" y="314324"/>
            <a:ext cx="7023735" cy="0"/>
          </a:xfrm>
          <a:prstGeom prst="line">
            <a:avLst/>
          </a:prstGeom>
          <a:ln w="25400">
            <a:solidFill>
              <a:srgbClr val="41526C"/>
            </a:solidFill>
          </a:ln>
        </p:spPr>
        <p:style>
          <a:lnRef idx="1">
            <a:schemeClr val="accent1"/>
          </a:lnRef>
          <a:fillRef idx="0">
            <a:schemeClr val="accent1"/>
          </a:fillRef>
          <a:effectRef idx="0">
            <a:schemeClr val="accent1"/>
          </a:effectRef>
          <a:fontRef idx="minor">
            <a:schemeClr val="tx1"/>
          </a:fontRef>
        </p:style>
      </p:cxnSp>
      <p:pic>
        <p:nvPicPr>
          <p:cNvPr id="22" name="Picture 15">
            <a:extLst>
              <a:ext uri="{FF2B5EF4-FFF2-40B4-BE49-F238E27FC236}">
                <a16:creationId xmlns:a16="http://schemas.microsoft.com/office/drawing/2014/main" id="{5FC29C55-27D7-DE46-8254-2A8325A0F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3274" y="9457011"/>
            <a:ext cx="1635125" cy="4635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1">
            <a:extLst>
              <a:ext uri="{FF2B5EF4-FFF2-40B4-BE49-F238E27FC236}">
                <a16:creationId xmlns:a16="http://schemas.microsoft.com/office/drawing/2014/main" id="{FB372CAA-4AB5-CE4F-BF32-A97BB0CCB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580" y="9437514"/>
            <a:ext cx="1371600" cy="5556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2">
            <a:extLst>
              <a:ext uri="{FF2B5EF4-FFF2-40B4-BE49-F238E27FC236}">
                <a16:creationId xmlns:a16="http://schemas.microsoft.com/office/drawing/2014/main" id="{12596668-992D-E54F-8663-D231985C5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8695" y="9417591"/>
            <a:ext cx="1784350" cy="46513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510" y="9377656"/>
            <a:ext cx="1966646" cy="517853"/>
          </a:xfrm>
          <a:prstGeom prst="rect">
            <a:avLst/>
          </a:prstGeom>
        </p:spPr>
      </p:pic>
      <p:sp>
        <p:nvSpPr>
          <p:cNvPr id="26" name="TextBox 25">
            <a:extLst>
              <a:ext uri="{FF2B5EF4-FFF2-40B4-BE49-F238E27FC236}">
                <a16:creationId xmlns:a16="http://schemas.microsoft.com/office/drawing/2014/main" id="{6690A460-DF2C-1D49-872F-903A60BB5117}"/>
              </a:ext>
            </a:extLst>
          </p:cNvPr>
          <p:cNvSpPr txBox="1"/>
          <p:nvPr/>
        </p:nvSpPr>
        <p:spPr>
          <a:xfrm>
            <a:off x="3744483" y="9603291"/>
            <a:ext cx="263214" cy="276999"/>
          </a:xfrm>
          <a:prstGeom prst="rect">
            <a:avLst/>
          </a:prstGeom>
          <a:noFill/>
        </p:spPr>
        <p:txBody>
          <a:bodyPr wrap="none" rtlCol="0">
            <a:spAutoFit/>
          </a:bodyPr>
          <a:lstStyle/>
          <a:p>
            <a:r>
              <a:rPr lang="en-US" sz="1200" dirty="0"/>
              <a:t>4</a:t>
            </a:r>
          </a:p>
        </p:txBody>
      </p:sp>
    </p:spTree>
    <p:extLst>
      <p:ext uri="{BB962C8B-B14F-4D97-AF65-F5344CB8AC3E}">
        <p14:creationId xmlns:p14="http://schemas.microsoft.com/office/powerpoint/2010/main" val="27832550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5689</TotalTime>
  <Words>1406</Words>
  <Application>Microsoft Office PowerPoint</Application>
  <PresentationFormat>Custom</PresentationFormat>
  <Paragraphs>151</Paragraphs>
  <Slides>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Adobe Devanagari</vt:lpstr>
      <vt:lpstr>Arial</vt:lpstr>
      <vt:lpstr>Calibri</vt:lpstr>
      <vt:lpstr>Calibri Light</vt:lpstr>
      <vt:lpstr>MyriadPro-Regular</vt:lpstr>
      <vt:lpstr>Symbol</vt:lpstr>
      <vt:lpstr>Times New Roman</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Breastfeeding Friendly</dc:title>
  <dc:creator>Courtney Choy</dc:creator>
  <cp:lastModifiedBy>katiedoucet@yahoo.com</cp:lastModifiedBy>
  <cp:revision>116</cp:revision>
  <dcterms:created xsi:type="dcterms:W3CDTF">2018-06-13T13:02:03Z</dcterms:created>
  <dcterms:modified xsi:type="dcterms:W3CDTF">2018-08-01T15:44:17Z</dcterms:modified>
</cp:coreProperties>
</file>